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89" r:id="rId4"/>
    <p:sldId id="267" r:id="rId5"/>
    <p:sldId id="288" r:id="rId6"/>
    <p:sldId id="276" r:id="rId7"/>
    <p:sldId id="278" r:id="rId8"/>
    <p:sldId id="268" r:id="rId9"/>
    <p:sldId id="269" r:id="rId10"/>
    <p:sldId id="257" r:id="rId11"/>
    <p:sldId id="258" r:id="rId12"/>
    <p:sldId id="259" r:id="rId13"/>
    <p:sldId id="270" r:id="rId14"/>
    <p:sldId id="260" r:id="rId15"/>
    <p:sldId id="271" r:id="rId16"/>
    <p:sldId id="272" r:id="rId17"/>
    <p:sldId id="261" r:id="rId18"/>
    <p:sldId id="273" r:id="rId19"/>
    <p:sldId id="282" r:id="rId20"/>
    <p:sldId id="280" r:id="rId21"/>
    <p:sldId id="284" r:id="rId22"/>
    <p:sldId id="279" r:id="rId23"/>
    <p:sldId id="290" r:id="rId24"/>
    <p:sldId id="286" r:id="rId25"/>
    <p:sldId id="291" r:id="rId26"/>
    <p:sldId id="281" r:id="rId27"/>
    <p:sldId id="287" r:id="rId28"/>
    <p:sldId id="274" r:id="rId29"/>
    <p:sldId id="262" r:id="rId30"/>
    <p:sldId id="263" r:id="rId31"/>
    <p:sldId id="264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520C"/>
    <a:srgbClr val="7C7D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5"/>
    <p:restoredTop sz="94761"/>
  </p:normalViewPr>
  <p:slideViewPr>
    <p:cSldViewPr snapToGrid="0" snapToObjects="1">
      <p:cViewPr>
        <p:scale>
          <a:sx n="95" d="100"/>
          <a:sy n="95" d="100"/>
        </p:scale>
        <p:origin x="28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00CC-CE07-1248-92CC-4B9ECC9F7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1C8AB-0E28-544A-AA2A-F99F94876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036AA-0FA3-B646-BC3B-D153F3886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25D9C-8352-B54B-A4D8-B5D29221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0FE9-3E01-BE49-8D2B-ECA1B71F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4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8044-3571-DF40-ADCA-D38D803B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6387E-EEF0-314E-8C94-3D90490A9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DB031-68E3-4748-B647-758FD634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23F11-DBB3-3F4D-94EF-E31B9C0A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F1C0B-37EA-A845-85F2-2BBF0BF7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1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F446C-9825-AC49-A0C5-338A2B44A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8742A-9F4B-3944-A8E5-7CFFD6E48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90DDF-1C3E-9A45-B9FF-9D835CA77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A9BCF-C2D8-D549-8D08-A93773A4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475BA-2296-A747-87D1-EBBD1CB29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F104-F776-784C-852E-57DEA952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3215-06FA-1A4B-B12D-58594DA3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6D915-3579-BC42-B0BF-8DDC8698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D8774-F6FC-9345-8415-B7FD471D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B3406-5857-CC46-A243-B1331412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9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08D8-8AC7-A448-A632-38F4CFD86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B6CA4-2179-B140-B1DC-80B6F190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5B49-A887-FB40-81FC-95143B9E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2F451-BB2E-8B4F-A9D9-62CFC11F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F0ED1-BFB9-9D40-8A97-95EBECB0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0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7749-CEED-E74C-8536-E07D90A6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817C2-8197-8742-872C-13EC89A8E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D7E01-AC73-B144-B69A-B1B50252D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7D171-61B0-EC47-856A-2B6B9952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DDC2C-7B30-E94F-97B6-F59D4D3A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80BB9-CE8C-0C47-A3F4-366EB987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2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BB62-D191-A24A-B16A-36727236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89D4D-CBD2-2A41-816B-18BFA6064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B264B-229A-B744-93DB-72284DD9F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362F0-C162-2F41-BE67-E738B8DBE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FBB67-8336-B144-9421-50D01E988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ABB46-EE3A-9947-8EEA-E8173503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25447-CC7C-674A-9063-85AAD011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C9376-F44B-1A49-8275-1FB5078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6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3924-05CD-3241-A13D-0AEA8DB9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AB965-3D42-2E4B-BDA8-E1990363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5C417-E5AE-BF47-AEEB-257C3B2D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04A26-7C0C-BE4F-B63A-3A52DF43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D83524-BDDA-7945-B331-6D4EE38F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8690F-644F-3C44-AE27-1703FDAB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21C6D-3265-3B4B-8199-27B03348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6554-85A5-5249-97BD-9BD0798C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B3A94-52E9-FC4F-BFB4-B5DF5C112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D57DE-D9DD-BB49-AC34-A71137731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59A50-498D-0340-B728-3A71184F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344B-2670-314D-8FB2-073ED75F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E6EA9-D3D9-6C4E-B58E-52D7801F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6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D02B-F268-7F4D-969D-82EB030F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DE908-D980-914E-BAD0-294502E84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319C6-CB68-E541-9505-357C4A2B8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1B0CD-D1E9-D942-A46F-B52BE258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3CCC9-7138-E644-A1A0-A70BB32D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8B90C-6738-0144-8CF2-9B0CEE56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3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1E8AC-0FE8-C944-B10D-D74D9C85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F69EA-47E2-DC40-8BD0-A64A77FD9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6FC8E-A9A4-C84C-942B-B7E3F888A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8C16-726D-704A-A30A-B73D0EE109E1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3BC97-ADEB-FF47-A526-E0F14498C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118D-5404-D842-A962-3470D62D8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EA861-0C6B-C746-A6F1-51D9C181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6.tiff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2545-1C05-794D-81C3-15C499E45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VeriBetrFS</a:t>
            </a:r>
            <a:r>
              <a:rPr lang="en-US" dirty="0"/>
              <a:t>: Towards a fast, verified file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B4F5F-8101-974A-AF4A-CD45C095F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Travis </a:t>
            </a:r>
            <a:r>
              <a:rPr lang="en-US" dirty="0" err="1"/>
              <a:t>Hance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With Jon Howell, Rob Johnson, and Andrea </a:t>
            </a:r>
            <a:r>
              <a:rPr lang="en-US" dirty="0" err="1"/>
              <a:t>Lattuada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9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3CAD-29FE-F44B-BF30-8482F4AF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BetrFS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FAFC5-D5D4-5248-91FD-449474BB4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BetrFS</a:t>
            </a:r>
            <a:r>
              <a:rPr lang="en-US" dirty="0"/>
              <a:t> is a fast, write-optimized file system</a:t>
            </a:r>
          </a:p>
          <a:p>
            <a:r>
              <a:rPr lang="en-US" dirty="0"/>
              <a:t>Main design component is the </a:t>
            </a:r>
            <a:r>
              <a:rPr lang="en-US" b="1" i="1" dirty="0"/>
              <a:t>B</a:t>
            </a:r>
            <a:r>
              <a:rPr lang="el-GR" b="1" i="1" baseline="30000" dirty="0"/>
              <a:t>ε</a:t>
            </a:r>
            <a:r>
              <a:rPr lang="en-US" b="1" dirty="0"/>
              <a:t>-tree</a:t>
            </a:r>
          </a:p>
          <a:p>
            <a:pPr lvl="1"/>
            <a:r>
              <a:rPr lang="en-US" i="1" dirty="0"/>
              <a:t>B</a:t>
            </a:r>
            <a:r>
              <a:rPr lang="el-GR" i="1" baseline="30000" dirty="0"/>
              <a:t>ε</a:t>
            </a:r>
            <a:r>
              <a:rPr lang="en-US" dirty="0"/>
              <a:t>-tree acts as a </a:t>
            </a:r>
            <a:r>
              <a:rPr lang="en-US" b="1" dirty="0"/>
              <a:t>Key-Value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06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10FA-BA18-E046-A8A1-530C85EE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Key-Value Store spec look like?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0FD9EA-D642-F84B-B044-F5AC3100E969}"/>
              </a:ext>
            </a:extLst>
          </p:cNvPr>
          <p:cNvGrpSpPr/>
          <p:nvPr/>
        </p:nvGrpSpPr>
        <p:grpSpPr>
          <a:xfrm>
            <a:off x="385896" y="1828800"/>
            <a:ext cx="1600200" cy="1600200"/>
            <a:chOff x="385896" y="1828800"/>
            <a:chExt cx="1600200" cy="16002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A70825-A794-F644-AC51-161461FE1F7B}"/>
                </a:ext>
              </a:extLst>
            </p:cNvPr>
            <p:cNvSpPr/>
            <p:nvPr/>
          </p:nvSpPr>
          <p:spPr>
            <a:xfrm>
              <a:off x="385896" y="1828800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760B13-4673-7B4E-8334-4011EE449B95}"/>
                </a:ext>
              </a:extLst>
            </p:cNvPr>
            <p:cNvSpPr txBox="1"/>
            <p:nvPr/>
          </p:nvSpPr>
          <p:spPr>
            <a:xfrm>
              <a:off x="914394" y="2300288"/>
              <a:ext cx="657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}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F1F51E-A2DA-5845-9D01-D4D0642B044B}"/>
              </a:ext>
            </a:extLst>
          </p:cNvPr>
          <p:cNvGrpSpPr/>
          <p:nvPr/>
        </p:nvGrpSpPr>
        <p:grpSpPr>
          <a:xfrm>
            <a:off x="3241770" y="1828800"/>
            <a:ext cx="3001876" cy="1600200"/>
            <a:chOff x="2870290" y="1828800"/>
            <a:chExt cx="3001876" cy="1600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3A6503-39AC-2741-A9F1-CE1B8CB91546}"/>
                </a:ext>
              </a:extLst>
            </p:cNvPr>
            <p:cNvSpPr/>
            <p:nvPr/>
          </p:nvSpPr>
          <p:spPr>
            <a:xfrm>
              <a:off x="2870290" y="1828800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6AA54C-C152-5F42-9ABF-50285D46519D}"/>
                </a:ext>
              </a:extLst>
            </p:cNvPr>
            <p:cNvSpPr txBox="1"/>
            <p:nvPr/>
          </p:nvSpPr>
          <p:spPr>
            <a:xfrm>
              <a:off x="3038478" y="2300288"/>
              <a:ext cx="2833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a : 1 }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43EF7F-D40B-F84B-975C-2C3F6D770CA7}"/>
              </a:ext>
            </a:extLst>
          </p:cNvPr>
          <p:cNvGrpSpPr/>
          <p:nvPr/>
        </p:nvGrpSpPr>
        <p:grpSpPr>
          <a:xfrm>
            <a:off x="6254944" y="1800224"/>
            <a:ext cx="2986702" cy="1600200"/>
            <a:chOff x="5769160" y="1800224"/>
            <a:chExt cx="2986702" cy="16002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318F62-604E-4F48-85A0-3D992A4E825A}"/>
                </a:ext>
              </a:extLst>
            </p:cNvPr>
            <p:cNvSpPr/>
            <p:nvPr/>
          </p:nvSpPr>
          <p:spPr>
            <a:xfrm>
              <a:off x="5769160" y="1800224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13484D-1E57-F042-B5CD-13930C1793CD}"/>
                </a:ext>
              </a:extLst>
            </p:cNvPr>
            <p:cNvSpPr txBox="1"/>
            <p:nvPr/>
          </p:nvSpPr>
          <p:spPr>
            <a:xfrm>
              <a:off x="5922174" y="2054066"/>
              <a:ext cx="28336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a : 1,</a:t>
              </a:r>
            </a:p>
            <a:p>
              <a:r>
                <a:rPr lang="en-US" sz="3200" dirty="0"/>
                <a:t>  b : 3 }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C650CD-E680-0E4E-B7CC-A600A4930DB5}"/>
              </a:ext>
            </a:extLst>
          </p:cNvPr>
          <p:cNvGrpSpPr/>
          <p:nvPr/>
        </p:nvGrpSpPr>
        <p:grpSpPr>
          <a:xfrm>
            <a:off x="9171427" y="1800224"/>
            <a:ext cx="2994387" cy="1600200"/>
            <a:chOff x="8999977" y="1800224"/>
            <a:chExt cx="2994387" cy="1600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A7D17A-2171-F848-A2C2-78DAE564B83A}"/>
                </a:ext>
              </a:extLst>
            </p:cNvPr>
            <p:cNvSpPr/>
            <p:nvPr/>
          </p:nvSpPr>
          <p:spPr>
            <a:xfrm>
              <a:off x="8999977" y="1800224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BD707F-313E-9A4B-9D2F-EA894E85BC93}"/>
                </a:ext>
              </a:extLst>
            </p:cNvPr>
            <p:cNvSpPr txBox="1"/>
            <p:nvPr/>
          </p:nvSpPr>
          <p:spPr>
            <a:xfrm>
              <a:off x="9160676" y="2054066"/>
              <a:ext cx="28336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a : 1,</a:t>
              </a:r>
            </a:p>
            <a:p>
              <a:r>
                <a:rPr lang="en-US" sz="3200" dirty="0"/>
                <a:t>  b : 3 }</a:t>
              </a:r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79AAB17-E56F-6B47-8E3F-F2B9303D79C8}"/>
              </a:ext>
            </a:extLst>
          </p:cNvPr>
          <p:cNvSpPr/>
          <p:nvPr/>
        </p:nvSpPr>
        <p:spPr>
          <a:xfrm>
            <a:off x="2143125" y="2564099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F52D21A-439A-314C-89A3-A2634F7E111B}"/>
              </a:ext>
            </a:extLst>
          </p:cNvPr>
          <p:cNvSpPr/>
          <p:nvPr/>
        </p:nvSpPr>
        <p:spPr>
          <a:xfrm>
            <a:off x="5076977" y="2564099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CA8058A-3FA0-6E4B-B11D-B38CC4EB8038}"/>
              </a:ext>
            </a:extLst>
          </p:cNvPr>
          <p:cNvSpPr/>
          <p:nvPr/>
        </p:nvSpPr>
        <p:spPr>
          <a:xfrm>
            <a:off x="8015843" y="2546493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59773E-A1EC-6F49-A78A-C97B45C3C73E}"/>
              </a:ext>
            </a:extLst>
          </p:cNvPr>
          <p:cNvSpPr txBox="1"/>
          <p:nvPr/>
        </p:nvSpPr>
        <p:spPr>
          <a:xfrm>
            <a:off x="2157413" y="1684896"/>
            <a:ext cx="957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Put (a, 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06B4EF-A8CD-914F-8D83-63F5C1B21D9C}"/>
              </a:ext>
            </a:extLst>
          </p:cNvPr>
          <p:cNvSpPr txBox="1"/>
          <p:nvPr/>
        </p:nvSpPr>
        <p:spPr>
          <a:xfrm>
            <a:off x="5010158" y="1683883"/>
            <a:ext cx="957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Put (b, 3)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8B0E6E-E4DA-0046-AF6E-E30003F2AF48}"/>
              </a:ext>
            </a:extLst>
          </p:cNvPr>
          <p:cNvSpPr txBox="1"/>
          <p:nvPr/>
        </p:nvSpPr>
        <p:spPr>
          <a:xfrm>
            <a:off x="7979572" y="1674800"/>
            <a:ext cx="957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Query b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3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77EB6D-E010-AF42-A609-54AAC2178878}"/>
              </a:ext>
            </a:extLst>
          </p:cNvPr>
          <p:cNvGrpSpPr/>
          <p:nvPr/>
        </p:nvGrpSpPr>
        <p:grpSpPr>
          <a:xfrm>
            <a:off x="6250178" y="4495816"/>
            <a:ext cx="2986702" cy="1600200"/>
            <a:chOff x="5769160" y="1800224"/>
            <a:chExt cx="2986702" cy="16002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8CF05C4-1E7B-D144-8A15-74BF5ED8EAC0}"/>
                </a:ext>
              </a:extLst>
            </p:cNvPr>
            <p:cNvSpPr/>
            <p:nvPr/>
          </p:nvSpPr>
          <p:spPr>
            <a:xfrm>
              <a:off x="5769160" y="1800224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35DDBD-2CF3-E948-A549-150B48C20148}"/>
                </a:ext>
              </a:extLst>
            </p:cNvPr>
            <p:cNvSpPr txBox="1"/>
            <p:nvPr/>
          </p:nvSpPr>
          <p:spPr>
            <a:xfrm>
              <a:off x="5922174" y="2054066"/>
              <a:ext cx="28336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a : 1,</a:t>
              </a:r>
            </a:p>
            <a:p>
              <a:r>
                <a:rPr lang="en-US" sz="3200" dirty="0"/>
                <a:t>  b : 6 }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EE6A3C-A423-F84D-8A73-AFA8C7AE3AC3}"/>
              </a:ext>
            </a:extLst>
          </p:cNvPr>
          <p:cNvGrpSpPr/>
          <p:nvPr/>
        </p:nvGrpSpPr>
        <p:grpSpPr>
          <a:xfrm>
            <a:off x="9166661" y="4495816"/>
            <a:ext cx="2994387" cy="1600200"/>
            <a:chOff x="8999977" y="1800224"/>
            <a:chExt cx="2994387" cy="16002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DAADAA1-C1D6-6E48-B1FB-1FCF2D022B04}"/>
                </a:ext>
              </a:extLst>
            </p:cNvPr>
            <p:cNvSpPr/>
            <p:nvPr/>
          </p:nvSpPr>
          <p:spPr>
            <a:xfrm>
              <a:off x="8999977" y="1800224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ACBB43-1FD0-D94A-ABD0-668263F15FDC}"/>
                </a:ext>
              </a:extLst>
            </p:cNvPr>
            <p:cNvSpPr txBox="1"/>
            <p:nvPr/>
          </p:nvSpPr>
          <p:spPr>
            <a:xfrm>
              <a:off x="9160676" y="2054066"/>
              <a:ext cx="28336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a : 1,</a:t>
              </a:r>
            </a:p>
            <a:p>
              <a:r>
                <a:rPr lang="en-US" sz="3200" dirty="0"/>
                <a:t>  b : 6 }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675E7DBE-4547-3440-B139-D1247949E8E4}"/>
              </a:ext>
            </a:extLst>
          </p:cNvPr>
          <p:cNvSpPr/>
          <p:nvPr/>
        </p:nvSpPr>
        <p:spPr>
          <a:xfrm rot="2670263">
            <a:off x="4129041" y="4161344"/>
            <a:ext cx="2381340" cy="207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2D95789-C841-EE4C-A4A7-8F6CFC605202}"/>
              </a:ext>
            </a:extLst>
          </p:cNvPr>
          <p:cNvSpPr/>
          <p:nvPr/>
        </p:nvSpPr>
        <p:spPr>
          <a:xfrm>
            <a:off x="8025365" y="5256392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D1642B-E095-BD40-8757-91F520C095E3}"/>
              </a:ext>
            </a:extLst>
          </p:cNvPr>
          <p:cNvSpPr txBox="1"/>
          <p:nvPr/>
        </p:nvSpPr>
        <p:spPr>
          <a:xfrm>
            <a:off x="5316125" y="3594525"/>
            <a:ext cx="957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Put (b, 6)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C8683-0440-0640-9532-B928079058C1}"/>
              </a:ext>
            </a:extLst>
          </p:cNvPr>
          <p:cNvSpPr txBox="1"/>
          <p:nvPr/>
        </p:nvSpPr>
        <p:spPr>
          <a:xfrm>
            <a:off x="8022435" y="4398370"/>
            <a:ext cx="957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Query b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12C558-202E-D64A-A2AD-9C9905341558}"/>
              </a:ext>
            </a:extLst>
          </p:cNvPr>
          <p:cNvSpPr txBox="1"/>
          <p:nvPr/>
        </p:nvSpPr>
        <p:spPr>
          <a:xfrm>
            <a:off x="7338280" y="3799688"/>
            <a:ext cx="131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CRASH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E26C81F-D621-3248-AD65-5402AC31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57" y="3477782"/>
            <a:ext cx="603895" cy="603895"/>
          </a:xfrm>
          <a:prstGeom prst="rect">
            <a:avLst/>
          </a:prstGeom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036D0000-BD3A-0A4D-91EB-5C8E2C8C16B5}"/>
              </a:ext>
            </a:extLst>
          </p:cNvPr>
          <p:cNvSpPr/>
          <p:nvPr/>
        </p:nvSpPr>
        <p:spPr>
          <a:xfrm rot="9978482">
            <a:off x="4752317" y="3920763"/>
            <a:ext cx="4792413" cy="18214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D91B8F-386B-2341-8B62-EBF486E0DBA8}"/>
              </a:ext>
            </a:extLst>
          </p:cNvPr>
          <p:cNvGrpSpPr/>
          <p:nvPr/>
        </p:nvGrpSpPr>
        <p:grpSpPr>
          <a:xfrm>
            <a:off x="3307835" y="4495816"/>
            <a:ext cx="3001876" cy="1600200"/>
            <a:chOff x="2870290" y="1828800"/>
            <a:chExt cx="3001876" cy="16002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D86502-3FA3-944E-9E6B-8FA008A7507A}"/>
                </a:ext>
              </a:extLst>
            </p:cNvPr>
            <p:cNvSpPr/>
            <p:nvPr/>
          </p:nvSpPr>
          <p:spPr>
            <a:xfrm>
              <a:off x="2870290" y="1828800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121E97-F829-A549-B623-B9F1933E5F1C}"/>
                </a:ext>
              </a:extLst>
            </p:cNvPr>
            <p:cNvSpPr txBox="1"/>
            <p:nvPr/>
          </p:nvSpPr>
          <p:spPr>
            <a:xfrm>
              <a:off x="3038478" y="2300288"/>
              <a:ext cx="2833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a : 1 }</a:t>
              </a: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201ED9F-8A9F-8B44-86C9-E98470B10E51}"/>
              </a:ext>
            </a:extLst>
          </p:cNvPr>
          <p:cNvSpPr/>
          <p:nvPr/>
        </p:nvSpPr>
        <p:spPr>
          <a:xfrm>
            <a:off x="5115287" y="5278586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B18679-82AF-7749-9A30-A221367AFB39}"/>
              </a:ext>
            </a:extLst>
          </p:cNvPr>
          <p:cNvSpPr txBox="1"/>
          <p:nvPr/>
        </p:nvSpPr>
        <p:spPr>
          <a:xfrm>
            <a:off x="5048468" y="4398370"/>
            <a:ext cx="957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Put (b, 3)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4FC6A2-5D8E-C34A-BA0B-9994E856DFD1}"/>
              </a:ext>
            </a:extLst>
          </p:cNvPr>
          <p:cNvGrpSpPr/>
          <p:nvPr/>
        </p:nvGrpSpPr>
        <p:grpSpPr>
          <a:xfrm>
            <a:off x="3302494" y="4488167"/>
            <a:ext cx="2905522" cy="1600200"/>
            <a:chOff x="2870290" y="1828800"/>
            <a:chExt cx="2905522" cy="16002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30D26EC-AAE2-8D4F-A079-6B3B9B4F5DEB}"/>
                </a:ext>
              </a:extLst>
            </p:cNvPr>
            <p:cNvSpPr/>
            <p:nvPr/>
          </p:nvSpPr>
          <p:spPr>
            <a:xfrm>
              <a:off x="2870290" y="1828800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095CB7-97C0-B44A-859C-C1181119878D}"/>
                </a:ext>
              </a:extLst>
            </p:cNvPr>
            <p:cNvSpPr txBox="1"/>
            <p:nvPr/>
          </p:nvSpPr>
          <p:spPr>
            <a:xfrm>
              <a:off x="2942124" y="2315586"/>
              <a:ext cx="2833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a : </a:t>
              </a:r>
              <a:r>
                <a:rPr lang="en-US" sz="3200" dirty="0">
                  <a:solidFill>
                    <a:srgbClr val="FF0000"/>
                  </a:solidFill>
                </a:rPr>
                <a:t>12</a:t>
              </a:r>
              <a:r>
                <a:rPr lang="en-US" sz="3200" dirty="0"/>
                <a:t> }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CD8840-0EBE-CE4D-BEEA-321DEA907E55}"/>
              </a:ext>
            </a:extLst>
          </p:cNvPr>
          <p:cNvSpPr txBox="1"/>
          <p:nvPr/>
        </p:nvSpPr>
        <p:spPr>
          <a:xfrm>
            <a:off x="3801700" y="5653255"/>
            <a:ext cx="157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????????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95E91E0-CF5F-3845-A859-16A24270CF7D}"/>
              </a:ext>
            </a:extLst>
          </p:cNvPr>
          <p:cNvGrpSpPr/>
          <p:nvPr/>
        </p:nvGrpSpPr>
        <p:grpSpPr>
          <a:xfrm>
            <a:off x="6246948" y="4499300"/>
            <a:ext cx="2986702" cy="1600200"/>
            <a:chOff x="5769160" y="1800224"/>
            <a:chExt cx="2986702" cy="16002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1026046-2C5F-8C4B-B01B-28F0B3816915}"/>
                </a:ext>
              </a:extLst>
            </p:cNvPr>
            <p:cNvSpPr/>
            <p:nvPr/>
          </p:nvSpPr>
          <p:spPr>
            <a:xfrm>
              <a:off x="5769160" y="1800224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00B5CF5-3E89-DB4D-9E36-57B7A604ACFC}"/>
                </a:ext>
              </a:extLst>
            </p:cNvPr>
            <p:cNvSpPr txBox="1"/>
            <p:nvPr/>
          </p:nvSpPr>
          <p:spPr>
            <a:xfrm>
              <a:off x="5922174" y="2054066"/>
              <a:ext cx="28336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a : </a:t>
              </a:r>
              <a:r>
                <a:rPr lang="en-US" sz="3200" dirty="0">
                  <a:solidFill>
                    <a:srgbClr val="FF0000"/>
                  </a:solidFill>
                </a:rPr>
                <a:t>12</a:t>
              </a:r>
              <a:r>
                <a:rPr lang="en-US" sz="3200" dirty="0"/>
                <a:t>,</a:t>
              </a:r>
            </a:p>
            <a:p>
              <a:r>
                <a:rPr lang="en-US" sz="3200" dirty="0"/>
                <a:t>  b : 6 }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15CCD28-F31D-574E-B06B-2832D86D3142}"/>
              </a:ext>
            </a:extLst>
          </p:cNvPr>
          <p:cNvGrpSpPr/>
          <p:nvPr/>
        </p:nvGrpSpPr>
        <p:grpSpPr>
          <a:xfrm>
            <a:off x="9166661" y="4494945"/>
            <a:ext cx="2994387" cy="1600200"/>
            <a:chOff x="8999977" y="1800224"/>
            <a:chExt cx="2994387" cy="16002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9ADC157-B224-1647-964F-D06AF2365406}"/>
                </a:ext>
              </a:extLst>
            </p:cNvPr>
            <p:cNvSpPr/>
            <p:nvPr/>
          </p:nvSpPr>
          <p:spPr>
            <a:xfrm>
              <a:off x="8999977" y="1800224"/>
              <a:ext cx="16002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EB79AF3-044A-A64E-975D-9C6B877C0B5B}"/>
                </a:ext>
              </a:extLst>
            </p:cNvPr>
            <p:cNvSpPr txBox="1"/>
            <p:nvPr/>
          </p:nvSpPr>
          <p:spPr>
            <a:xfrm>
              <a:off x="9160676" y="2054066"/>
              <a:ext cx="28336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{ a : </a:t>
              </a:r>
              <a:r>
                <a:rPr lang="en-US" sz="3200" dirty="0">
                  <a:solidFill>
                    <a:srgbClr val="FF0000"/>
                  </a:solidFill>
                </a:rPr>
                <a:t>12</a:t>
              </a:r>
              <a:r>
                <a:rPr lang="en-US" sz="3200" dirty="0"/>
                <a:t>,</a:t>
              </a:r>
            </a:p>
            <a:p>
              <a:r>
                <a:rPr lang="en-US" sz="3200" dirty="0"/>
                <a:t>  b : 6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17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/>
      <p:bldP spid="29" grpId="0"/>
      <p:bldP spid="29" grpId="1"/>
      <p:bldP spid="29" grpId="2"/>
      <p:bldP spid="30" grpId="0"/>
      <p:bldP spid="30" grpId="1"/>
      <p:bldP spid="30" grpId="2"/>
      <p:bldP spid="37" grpId="0" animBg="1"/>
      <p:bldP spid="37" grpId="1" animBg="1"/>
      <p:bldP spid="38" grpId="0" animBg="1"/>
      <p:bldP spid="39" grpId="0"/>
      <p:bldP spid="39" grpId="1"/>
      <p:bldP spid="40" grpId="0"/>
      <p:bldP spid="42" grpId="0"/>
      <p:bldP spid="42" grpId="1"/>
      <p:bldP spid="41" grpId="0" animBg="1"/>
      <p:bldP spid="41" grpId="1" animBg="1"/>
      <p:bldP spid="47" grpId="3" animBg="1"/>
      <p:bldP spid="48" grpId="3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041DA8C0-19EF-2147-8B03-C2F1AC34252C}"/>
              </a:ext>
            </a:extLst>
          </p:cNvPr>
          <p:cNvSpPr/>
          <p:nvPr/>
        </p:nvSpPr>
        <p:spPr>
          <a:xfrm>
            <a:off x="5138026" y="4196443"/>
            <a:ext cx="1262063" cy="24300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129A2-4500-7548-B659-0FAA309B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888"/>
            <a:ext cx="10515600" cy="1325563"/>
          </a:xfrm>
        </p:spPr>
        <p:txBody>
          <a:bodyPr/>
          <a:lstStyle/>
          <a:p>
            <a:r>
              <a:rPr lang="en-US" dirty="0"/>
              <a:t>What about a </a:t>
            </a:r>
            <a:r>
              <a:rPr lang="en-US" i="1" dirty="0"/>
              <a:t>Crash-Safe</a:t>
            </a:r>
            <a:r>
              <a:rPr lang="en-US" dirty="0"/>
              <a:t> Spec?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BFF000-03B2-F349-AC44-40EB5051C370}"/>
              </a:ext>
            </a:extLst>
          </p:cNvPr>
          <p:cNvGrpSpPr/>
          <p:nvPr/>
        </p:nvGrpSpPr>
        <p:grpSpPr>
          <a:xfrm>
            <a:off x="381000" y="1319335"/>
            <a:ext cx="1262063" cy="2430044"/>
            <a:chOff x="838200" y="2027656"/>
            <a:chExt cx="1262063" cy="243004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DB9DBE8-F288-A64D-B811-8193D1C3CD1C}"/>
                </a:ext>
              </a:extLst>
            </p:cNvPr>
            <p:cNvSpPr/>
            <p:nvPr/>
          </p:nvSpPr>
          <p:spPr>
            <a:xfrm>
              <a:off x="838200" y="2027656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231404-5F68-8844-9883-011FF2048C67}"/>
                </a:ext>
              </a:extLst>
            </p:cNvPr>
            <p:cNvGrpSpPr/>
            <p:nvPr/>
          </p:nvGrpSpPr>
          <p:grpSpPr>
            <a:xfrm>
              <a:off x="909063" y="2113384"/>
              <a:ext cx="1101286" cy="1101286"/>
              <a:chOff x="9014265" y="1828800"/>
              <a:chExt cx="1101286" cy="110128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DC7726B-D744-E14B-95B2-862C5B3F9778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931C2-52B6-F443-BC45-D9329306C761}"/>
                  </a:ext>
                </a:extLst>
              </p:cNvPr>
              <p:cNvSpPr txBox="1"/>
              <p:nvPr/>
            </p:nvSpPr>
            <p:spPr>
              <a:xfrm>
                <a:off x="9374992" y="2168367"/>
                <a:ext cx="50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}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9170F3E-1B3E-394D-8A24-8BD30888700F}"/>
                </a:ext>
              </a:extLst>
            </p:cNvPr>
            <p:cNvGrpSpPr/>
            <p:nvPr/>
          </p:nvGrpSpPr>
          <p:grpSpPr>
            <a:xfrm>
              <a:off x="932873" y="3280204"/>
              <a:ext cx="1101286" cy="1101286"/>
              <a:chOff x="9014265" y="1828800"/>
              <a:chExt cx="1101286" cy="110128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0953CC0-EBC6-354E-8CE4-C1ABA0357805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6434A5-4D94-0D44-8107-EEA6B9953F1B}"/>
                  </a:ext>
                </a:extLst>
              </p:cNvPr>
              <p:cNvSpPr txBox="1"/>
              <p:nvPr/>
            </p:nvSpPr>
            <p:spPr>
              <a:xfrm>
                <a:off x="9374992" y="2168367"/>
                <a:ext cx="50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}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24EF5F-4CB3-4E4C-A754-C357E92A0545}"/>
              </a:ext>
            </a:extLst>
          </p:cNvPr>
          <p:cNvGrpSpPr/>
          <p:nvPr/>
        </p:nvGrpSpPr>
        <p:grpSpPr>
          <a:xfrm>
            <a:off x="2651494" y="1319335"/>
            <a:ext cx="1262063" cy="2430044"/>
            <a:chOff x="838200" y="2027656"/>
            <a:chExt cx="1262063" cy="243004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E125482-AD8D-7F4D-A898-63B8DE826EC2}"/>
                </a:ext>
              </a:extLst>
            </p:cNvPr>
            <p:cNvSpPr/>
            <p:nvPr/>
          </p:nvSpPr>
          <p:spPr>
            <a:xfrm>
              <a:off x="838200" y="2027656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FBA4D30-7FFD-9A4F-AE95-699EE0B9C435}"/>
                </a:ext>
              </a:extLst>
            </p:cNvPr>
            <p:cNvGrpSpPr/>
            <p:nvPr/>
          </p:nvGrpSpPr>
          <p:grpSpPr>
            <a:xfrm>
              <a:off x="909063" y="2113384"/>
              <a:ext cx="1101286" cy="1101286"/>
              <a:chOff x="9014265" y="1828800"/>
              <a:chExt cx="1101286" cy="110128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231554-FCDA-A642-80C5-AC6DBD39985D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A79345-0C78-D14A-A43C-3E87F8C2A1C3}"/>
                  </a:ext>
                </a:extLst>
              </p:cNvPr>
              <p:cNvSpPr txBox="1"/>
              <p:nvPr/>
            </p:nvSpPr>
            <p:spPr>
              <a:xfrm>
                <a:off x="9374992" y="2168367"/>
                <a:ext cx="50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}</a:t>
                </a:r>
              </a:p>
            </p:txBody>
          </p:sp>
        </p:grp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BC9A3602-9D21-0741-84FB-AC558D44FDE4}"/>
              </a:ext>
            </a:extLst>
          </p:cNvPr>
          <p:cNvSpPr/>
          <p:nvPr/>
        </p:nvSpPr>
        <p:spPr>
          <a:xfrm>
            <a:off x="1671631" y="2392643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56F797-D232-E64B-BF23-AE67AF6F6EED}"/>
              </a:ext>
            </a:extLst>
          </p:cNvPr>
          <p:cNvSpPr txBox="1"/>
          <p:nvPr/>
        </p:nvSpPr>
        <p:spPr>
          <a:xfrm>
            <a:off x="1685919" y="1456288"/>
            <a:ext cx="957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Put (a, 1)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0A12B5-8FFD-E244-8C01-520018D0E494}"/>
              </a:ext>
            </a:extLst>
          </p:cNvPr>
          <p:cNvGrpSpPr/>
          <p:nvPr/>
        </p:nvGrpSpPr>
        <p:grpSpPr>
          <a:xfrm>
            <a:off x="2721784" y="2579352"/>
            <a:ext cx="1101286" cy="1101286"/>
            <a:chOff x="9014265" y="1828800"/>
            <a:chExt cx="1101286" cy="110128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D00DBD9-217F-6241-A730-35C1CA185823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6D8AD2-8A81-6E4B-8A5F-AF8F3E5094B6}"/>
                </a:ext>
              </a:extLst>
            </p:cNvPr>
            <p:cNvSpPr txBox="1"/>
            <p:nvPr/>
          </p:nvSpPr>
          <p:spPr>
            <a:xfrm>
              <a:off x="9160676" y="2168367"/>
              <a:ext cx="954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 }</a:t>
              </a: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30A47C2-8585-B243-9C91-619E1BD00F72}"/>
              </a:ext>
            </a:extLst>
          </p:cNvPr>
          <p:cNvSpPr/>
          <p:nvPr/>
        </p:nvSpPr>
        <p:spPr>
          <a:xfrm>
            <a:off x="5086952" y="1319335"/>
            <a:ext cx="1262063" cy="24300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3D291E5-11B2-EF49-AE7E-5322C5DBEB9E}"/>
              </a:ext>
            </a:extLst>
          </p:cNvPr>
          <p:cNvSpPr/>
          <p:nvPr/>
        </p:nvSpPr>
        <p:spPr>
          <a:xfrm>
            <a:off x="4036163" y="2402752"/>
            <a:ext cx="957263" cy="16481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963809-F289-8048-B913-6FD2CE6DC8C7}"/>
              </a:ext>
            </a:extLst>
          </p:cNvPr>
          <p:cNvSpPr txBox="1"/>
          <p:nvPr/>
        </p:nvSpPr>
        <p:spPr>
          <a:xfrm>
            <a:off x="4036163" y="1825620"/>
            <a:ext cx="9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fsync</a:t>
            </a:r>
            <a:endParaRPr lang="en-US" sz="2400" dirty="0"/>
          </a:p>
        </p:txBody>
      </p:sp>
      <p:pic>
        <p:nvPicPr>
          <p:cNvPr id="1026" name="Picture 2" descr="https://lh3.googleusercontent.com/EFpjsGuVexf4Xylx9oZFoD9Q8V068Aq98pBdQjl7noNZOwp9pvEMBm1oNSdP3zRHGH7jLmPmLzpUeSNbzFBSt2rSp4ukEJckrafPv7kfi_XQ-zmzbMTd7Fty7A85dSQviZQD2EoM0rysww">
            <a:extLst>
              <a:ext uri="{FF2B5EF4-FFF2-40B4-BE49-F238E27FC236}">
                <a16:creationId xmlns:a16="http://schemas.microsoft.com/office/drawing/2014/main" id="{5F15C8F5-9079-5E45-97AE-29FD44B0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17" y="1504066"/>
            <a:ext cx="520554" cy="41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BF01C8-B269-B14B-8F27-A4F58AE2989A}"/>
              </a:ext>
            </a:extLst>
          </p:cNvPr>
          <p:cNvGrpSpPr/>
          <p:nvPr/>
        </p:nvGrpSpPr>
        <p:grpSpPr>
          <a:xfrm>
            <a:off x="2714012" y="2578966"/>
            <a:ext cx="1101286" cy="1101286"/>
            <a:chOff x="9014265" y="1828800"/>
            <a:chExt cx="1101286" cy="110128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AAE8993-912B-6E4B-89A4-79BAAD31C794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9CA5725-8F7C-1140-A6F8-EFE22E857548}"/>
                </a:ext>
              </a:extLst>
            </p:cNvPr>
            <p:cNvSpPr txBox="1"/>
            <p:nvPr/>
          </p:nvSpPr>
          <p:spPr>
            <a:xfrm>
              <a:off x="9160676" y="2168367"/>
              <a:ext cx="954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 }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03E34F-5C53-8F47-A39F-2621B19B5CEE}"/>
              </a:ext>
            </a:extLst>
          </p:cNvPr>
          <p:cNvGrpSpPr/>
          <p:nvPr/>
        </p:nvGrpSpPr>
        <p:grpSpPr>
          <a:xfrm>
            <a:off x="2714012" y="2578966"/>
            <a:ext cx="1101286" cy="1101286"/>
            <a:chOff x="9014265" y="1828800"/>
            <a:chExt cx="1101286" cy="110128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5F927F6-36E3-E648-8449-92CEAE714D58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35363FF-7563-1945-9AC7-2281832C6BF8}"/>
                </a:ext>
              </a:extLst>
            </p:cNvPr>
            <p:cNvSpPr txBox="1"/>
            <p:nvPr/>
          </p:nvSpPr>
          <p:spPr>
            <a:xfrm>
              <a:off x="9160676" y="2168367"/>
              <a:ext cx="954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 }</a:t>
              </a:r>
            </a:p>
          </p:txBody>
        </p: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91D93BB-A86A-034B-B63D-E2E94A668E3B}"/>
              </a:ext>
            </a:extLst>
          </p:cNvPr>
          <p:cNvSpPr/>
          <p:nvPr/>
        </p:nvSpPr>
        <p:spPr>
          <a:xfrm>
            <a:off x="7520660" y="1313119"/>
            <a:ext cx="1262063" cy="24300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D0D60C-D9D0-9548-964C-B2BDC4040E4F}"/>
              </a:ext>
            </a:extLst>
          </p:cNvPr>
          <p:cNvGrpSpPr/>
          <p:nvPr/>
        </p:nvGrpSpPr>
        <p:grpSpPr>
          <a:xfrm>
            <a:off x="7601048" y="1370503"/>
            <a:ext cx="1101286" cy="1101286"/>
            <a:chOff x="9014265" y="1828800"/>
            <a:chExt cx="1101286" cy="110128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8ED207F-67E5-7745-AEC6-0F63E6CE8D7F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44B983-6737-C546-BDA5-4E555F758150}"/>
                </a:ext>
              </a:extLst>
            </p:cNvPr>
            <p:cNvSpPr txBox="1"/>
            <p:nvPr/>
          </p:nvSpPr>
          <p:spPr>
            <a:xfrm>
              <a:off x="9160676" y="2168367"/>
              <a:ext cx="954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 }</a:t>
              </a:r>
            </a:p>
          </p:txBody>
        </p:sp>
      </p:grpSp>
      <p:sp>
        <p:nvSpPr>
          <p:cNvPr id="66" name="Right Arrow 65">
            <a:extLst>
              <a:ext uri="{FF2B5EF4-FFF2-40B4-BE49-F238E27FC236}">
                <a16:creationId xmlns:a16="http://schemas.microsoft.com/office/drawing/2014/main" id="{F81E206A-D19F-0144-961D-2BC53A495995}"/>
              </a:ext>
            </a:extLst>
          </p:cNvPr>
          <p:cNvSpPr/>
          <p:nvPr/>
        </p:nvSpPr>
        <p:spPr>
          <a:xfrm>
            <a:off x="6463371" y="2392351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9319E0-3D2A-734C-B5A7-F7F5DFA6FA0D}"/>
              </a:ext>
            </a:extLst>
          </p:cNvPr>
          <p:cNvSpPr txBox="1"/>
          <p:nvPr/>
        </p:nvSpPr>
        <p:spPr>
          <a:xfrm>
            <a:off x="6396552" y="1512135"/>
            <a:ext cx="957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Put (b, 3)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62D6B4E-C2C8-8248-8CE3-55445FC7AD00}"/>
              </a:ext>
            </a:extLst>
          </p:cNvPr>
          <p:cNvGrpSpPr/>
          <p:nvPr/>
        </p:nvGrpSpPr>
        <p:grpSpPr>
          <a:xfrm>
            <a:off x="7601048" y="2533897"/>
            <a:ext cx="1101286" cy="1101286"/>
            <a:chOff x="9014265" y="1828800"/>
            <a:chExt cx="1101286" cy="110128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5422BE9-FD9C-8E43-9D2D-EB55207E2CC7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9F99ED-4278-8344-8752-4A1736036877}"/>
                </a:ext>
              </a:extLst>
            </p:cNvPr>
            <p:cNvSpPr txBox="1"/>
            <p:nvPr/>
          </p:nvSpPr>
          <p:spPr>
            <a:xfrm>
              <a:off x="9160676" y="2054066"/>
              <a:ext cx="8405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1,</a:t>
              </a:r>
            </a:p>
            <a:p>
              <a:r>
                <a:rPr lang="en-US" dirty="0"/>
                <a:t>  b : 3 }</a:t>
              </a:r>
            </a:p>
          </p:txBody>
        </p:sp>
      </p:grpSp>
      <p:sp>
        <p:nvSpPr>
          <p:cNvPr id="71" name="Right Arrow 70">
            <a:extLst>
              <a:ext uri="{FF2B5EF4-FFF2-40B4-BE49-F238E27FC236}">
                <a16:creationId xmlns:a16="http://schemas.microsoft.com/office/drawing/2014/main" id="{BD43549F-E21A-4842-A256-26DCE3A7C873}"/>
              </a:ext>
            </a:extLst>
          </p:cNvPr>
          <p:cNvSpPr/>
          <p:nvPr/>
        </p:nvSpPr>
        <p:spPr>
          <a:xfrm>
            <a:off x="1651892" y="5252408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9858F5-19C5-0344-8D1B-379608F7B994}"/>
              </a:ext>
            </a:extLst>
          </p:cNvPr>
          <p:cNvSpPr txBox="1"/>
          <p:nvPr/>
        </p:nvSpPr>
        <p:spPr>
          <a:xfrm>
            <a:off x="8898271" y="1522197"/>
            <a:ext cx="957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Query b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3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C09131-948C-304A-A033-377E6FB85194}"/>
              </a:ext>
            </a:extLst>
          </p:cNvPr>
          <p:cNvGrpSpPr/>
          <p:nvPr/>
        </p:nvGrpSpPr>
        <p:grpSpPr>
          <a:xfrm>
            <a:off x="2651493" y="4196443"/>
            <a:ext cx="1262063" cy="2430044"/>
            <a:chOff x="10021636" y="1547483"/>
            <a:chExt cx="1262063" cy="243004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479D8B2-118D-E24C-8020-BEFB9A4E890A}"/>
                </a:ext>
              </a:extLst>
            </p:cNvPr>
            <p:cNvGrpSpPr/>
            <p:nvPr/>
          </p:nvGrpSpPr>
          <p:grpSpPr>
            <a:xfrm>
              <a:off x="10021636" y="1547483"/>
              <a:ext cx="1262063" cy="2430044"/>
              <a:chOff x="10021636" y="1547483"/>
              <a:chExt cx="1262063" cy="2430044"/>
            </a:xfrm>
          </p:grpSpPr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B3AEE2EC-4F0E-364C-818C-01C4D208277A}"/>
                  </a:ext>
                </a:extLst>
              </p:cNvPr>
              <p:cNvSpPr/>
              <p:nvPr/>
            </p:nvSpPr>
            <p:spPr>
              <a:xfrm>
                <a:off x="10021636" y="1547483"/>
                <a:ext cx="1262063" cy="24300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88A434D-B589-DD44-9071-3CAEB68271BC}"/>
                  </a:ext>
                </a:extLst>
              </p:cNvPr>
              <p:cNvGrpSpPr/>
              <p:nvPr/>
            </p:nvGrpSpPr>
            <p:grpSpPr>
              <a:xfrm>
                <a:off x="10102024" y="1604867"/>
                <a:ext cx="1101286" cy="1101286"/>
                <a:chOff x="9014265" y="1828800"/>
                <a:chExt cx="1101286" cy="1101286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21DF38E-0A24-394C-9A06-6EF3BD05137F}"/>
                    </a:ext>
                  </a:extLst>
                </p:cNvPr>
                <p:cNvSpPr/>
                <p:nvPr/>
              </p:nvSpPr>
              <p:spPr>
                <a:xfrm>
                  <a:off x="9014265" y="1828800"/>
                  <a:ext cx="1101286" cy="1101286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C343BD5-8E70-3B4F-AC3F-85504A361A29}"/>
                    </a:ext>
                  </a:extLst>
                </p:cNvPr>
                <p:cNvSpPr txBox="1"/>
                <p:nvPr/>
              </p:nvSpPr>
              <p:spPr>
                <a:xfrm>
                  <a:off x="9160676" y="2168367"/>
                  <a:ext cx="954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{ a : 1 }</a:t>
                  </a: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BAC4F7C-8954-BE4B-9B99-EA7C5637709F}"/>
                </a:ext>
              </a:extLst>
            </p:cNvPr>
            <p:cNvGrpSpPr/>
            <p:nvPr/>
          </p:nvGrpSpPr>
          <p:grpSpPr>
            <a:xfrm>
              <a:off x="10102024" y="2768261"/>
              <a:ext cx="1101286" cy="1101286"/>
              <a:chOff x="9014265" y="1828800"/>
              <a:chExt cx="1101286" cy="110128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48E780-CFF0-8B4F-B233-C8A515D336EA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68E9F3F-2136-3942-9AB2-85C276130203}"/>
                  </a:ext>
                </a:extLst>
              </p:cNvPr>
              <p:cNvSpPr txBox="1"/>
              <p:nvPr/>
            </p:nvSpPr>
            <p:spPr>
              <a:xfrm>
                <a:off x="9160676" y="2054066"/>
                <a:ext cx="8405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1,</a:t>
                </a:r>
              </a:p>
              <a:p>
                <a:r>
                  <a:rPr lang="en-US" dirty="0"/>
                  <a:t>  b : 3 }</a:t>
                </a:r>
              </a:p>
            </p:txBody>
          </p:sp>
        </p:grpSp>
      </p:grpSp>
      <p:sp>
        <p:nvSpPr>
          <p:cNvPr id="82" name="Right Arrow 81">
            <a:extLst>
              <a:ext uri="{FF2B5EF4-FFF2-40B4-BE49-F238E27FC236}">
                <a16:creationId xmlns:a16="http://schemas.microsoft.com/office/drawing/2014/main" id="{9CECD69D-5E21-FD42-8F3F-DED7ECEAF588}"/>
              </a:ext>
            </a:extLst>
          </p:cNvPr>
          <p:cNvSpPr/>
          <p:nvPr/>
        </p:nvSpPr>
        <p:spPr>
          <a:xfrm>
            <a:off x="3964249" y="5269045"/>
            <a:ext cx="1145284" cy="1854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58376D-F596-E441-9ACE-A63FF542A08A}"/>
              </a:ext>
            </a:extLst>
          </p:cNvPr>
          <p:cNvSpPr txBox="1"/>
          <p:nvPr/>
        </p:nvSpPr>
        <p:spPr>
          <a:xfrm>
            <a:off x="3854842" y="4839329"/>
            <a:ext cx="131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CRASH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E80A2444-B303-274E-B033-C51820E4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543" y="4267210"/>
            <a:ext cx="603895" cy="603895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6A9AD222-ACD9-8E4E-B74F-7CADA935112A}"/>
              </a:ext>
            </a:extLst>
          </p:cNvPr>
          <p:cNvGrpSpPr/>
          <p:nvPr/>
        </p:nvGrpSpPr>
        <p:grpSpPr>
          <a:xfrm>
            <a:off x="2738961" y="4260459"/>
            <a:ext cx="1101286" cy="1101286"/>
            <a:chOff x="9014265" y="1828800"/>
            <a:chExt cx="1101286" cy="1101286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8BF9CD8-BB44-6044-9DDD-0FDAB6783F68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D513B6-3E8C-C041-88C8-2FFD99638811}"/>
                </a:ext>
              </a:extLst>
            </p:cNvPr>
            <p:cNvSpPr txBox="1"/>
            <p:nvPr/>
          </p:nvSpPr>
          <p:spPr>
            <a:xfrm>
              <a:off x="9160676" y="2168367"/>
              <a:ext cx="954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 }</a:t>
              </a:r>
            </a:p>
          </p:txBody>
        </p:sp>
      </p:grp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B70BC6E9-7F27-3B4B-B530-431B4A63E3C0}"/>
              </a:ext>
            </a:extLst>
          </p:cNvPr>
          <p:cNvSpPr/>
          <p:nvPr/>
        </p:nvSpPr>
        <p:spPr>
          <a:xfrm>
            <a:off x="7602804" y="4192021"/>
            <a:ext cx="1262063" cy="24300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C942ABD-795A-6145-B80A-A0BDDF27A560}"/>
              </a:ext>
            </a:extLst>
          </p:cNvPr>
          <p:cNvGrpSpPr/>
          <p:nvPr/>
        </p:nvGrpSpPr>
        <p:grpSpPr>
          <a:xfrm>
            <a:off x="7683192" y="4249405"/>
            <a:ext cx="1101286" cy="1101286"/>
            <a:chOff x="9014265" y="1828800"/>
            <a:chExt cx="1101286" cy="1101286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EE9F787-AD6B-854D-9005-5EBCF13D52EA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CD91F5D-81D9-714B-9833-14C1965D8DA7}"/>
                </a:ext>
              </a:extLst>
            </p:cNvPr>
            <p:cNvSpPr txBox="1"/>
            <p:nvPr/>
          </p:nvSpPr>
          <p:spPr>
            <a:xfrm>
              <a:off x="9160676" y="2168367"/>
              <a:ext cx="954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 }</a:t>
              </a:r>
            </a:p>
          </p:txBody>
        </p:sp>
      </p:grp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88C67CC3-9AD1-6549-B5D6-76D1AA9557CD}"/>
              </a:ext>
            </a:extLst>
          </p:cNvPr>
          <p:cNvSpPr/>
          <p:nvPr/>
        </p:nvSpPr>
        <p:spPr>
          <a:xfrm>
            <a:off x="6545515" y="5271253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7EC1776-7A41-7E48-BB4F-FB7A86032FBD}"/>
              </a:ext>
            </a:extLst>
          </p:cNvPr>
          <p:cNvSpPr txBox="1"/>
          <p:nvPr/>
        </p:nvSpPr>
        <p:spPr>
          <a:xfrm>
            <a:off x="6478696" y="4391037"/>
            <a:ext cx="957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Put (b, 5)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7044972-F41E-594A-8E03-6D830156F3AB}"/>
              </a:ext>
            </a:extLst>
          </p:cNvPr>
          <p:cNvGrpSpPr/>
          <p:nvPr/>
        </p:nvGrpSpPr>
        <p:grpSpPr>
          <a:xfrm>
            <a:off x="7683192" y="5412799"/>
            <a:ext cx="1101286" cy="1101286"/>
            <a:chOff x="9014265" y="1828800"/>
            <a:chExt cx="1101286" cy="110128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366576B-113C-C245-B1D2-127AA9BDAB1F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44C3FA4-8D35-7645-A9F4-A645770C2B11}"/>
                </a:ext>
              </a:extLst>
            </p:cNvPr>
            <p:cNvSpPr txBox="1"/>
            <p:nvPr/>
          </p:nvSpPr>
          <p:spPr>
            <a:xfrm>
              <a:off x="9160676" y="2054066"/>
              <a:ext cx="8405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1,</a:t>
              </a:r>
            </a:p>
            <a:p>
              <a:r>
                <a:rPr lang="en-US" dirty="0"/>
                <a:t>  b : 5 }</a:t>
              </a:r>
            </a:p>
          </p:txBody>
        </p:sp>
      </p:grp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E2E9866F-DDF2-8741-84E3-6D298BC71E60}"/>
              </a:ext>
            </a:extLst>
          </p:cNvPr>
          <p:cNvSpPr/>
          <p:nvPr/>
        </p:nvSpPr>
        <p:spPr>
          <a:xfrm>
            <a:off x="8951830" y="5262446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499653-7D1D-1343-B504-4BFBC6CC0A6C}"/>
              </a:ext>
            </a:extLst>
          </p:cNvPr>
          <p:cNvSpPr txBox="1"/>
          <p:nvPr/>
        </p:nvSpPr>
        <p:spPr>
          <a:xfrm>
            <a:off x="8915560" y="4390753"/>
            <a:ext cx="957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Query b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5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0679426-7137-2347-8632-C8062811EB81}"/>
              </a:ext>
            </a:extLst>
          </p:cNvPr>
          <p:cNvGrpSpPr/>
          <p:nvPr/>
        </p:nvGrpSpPr>
        <p:grpSpPr>
          <a:xfrm>
            <a:off x="9967484" y="4187431"/>
            <a:ext cx="1262063" cy="2430044"/>
            <a:chOff x="10021636" y="1547483"/>
            <a:chExt cx="1262063" cy="243004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6847774-A416-D24E-BF84-30AE57D0E1C7}"/>
                </a:ext>
              </a:extLst>
            </p:cNvPr>
            <p:cNvGrpSpPr/>
            <p:nvPr/>
          </p:nvGrpSpPr>
          <p:grpSpPr>
            <a:xfrm>
              <a:off x="10021636" y="1547483"/>
              <a:ext cx="1262063" cy="2430044"/>
              <a:chOff x="10021636" y="1547483"/>
              <a:chExt cx="1262063" cy="2430044"/>
            </a:xfrm>
          </p:grpSpPr>
          <p:sp>
            <p:nvSpPr>
              <p:cNvPr id="114" name="Rounded Rectangle 113">
                <a:extLst>
                  <a:ext uri="{FF2B5EF4-FFF2-40B4-BE49-F238E27FC236}">
                    <a16:creationId xmlns:a16="http://schemas.microsoft.com/office/drawing/2014/main" id="{EDDF5D3D-7E5F-4B48-9C3D-61F24837B512}"/>
                  </a:ext>
                </a:extLst>
              </p:cNvPr>
              <p:cNvSpPr/>
              <p:nvPr/>
            </p:nvSpPr>
            <p:spPr>
              <a:xfrm>
                <a:off x="10021636" y="1547483"/>
                <a:ext cx="1262063" cy="24300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39246387-6AD2-1740-836B-5C66475C009C}"/>
                  </a:ext>
                </a:extLst>
              </p:cNvPr>
              <p:cNvGrpSpPr/>
              <p:nvPr/>
            </p:nvGrpSpPr>
            <p:grpSpPr>
              <a:xfrm>
                <a:off x="10102024" y="1604867"/>
                <a:ext cx="1101286" cy="1101286"/>
                <a:chOff x="9014265" y="1828800"/>
                <a:chExt cx="1101286" cy="1101286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89FDB66E-CCAD-3A47-A2F5-13CB9B0B3D34}"/>
                    </a:ext>
                  </a:extLst>
                </p:cNvPr>
                <p:cNvSpPr/>
                <p:nvPr/>
              </p:nvSpPr>
              <p:spPr>
                <a:xfrm>
                  <a:off x="9014265" y="1828800"/>
                  <a:ext cx="1101286" cy="1101286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A268AF7-594F-D848-9931-E3F5BACFC71C}"/>
                    </a:ext>
                  </a:extLst>
                </p:cNvPr>
                <p:cNvSpPr txBox="1"/>
                <p:nvPr/>
              </p:nvSpPr>
              <p:spPr>
                <a:xfrm>
                  <a:off x="9160676" y="2168367"/>
                  <a:ext cx="954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{ a : 1 }</a:t>
                  </a:r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5C693CA-3C21-6C45-8F10-E8CDCA08374C}"/>
                </a:ext>
              </a:extLst>
            </p:cNvPr>
            <p:cNvGrpSpPr/>
            <p:nvPr/>
          </p:nvGrpSpPr>
          <p:grpSpPr>
            <a:xfrm>
              <a:off x="10102024" y="2768261"/>
              <a:ext cx="1101286" cy="1101286"/>
              <a:chOff x="9014265" y="1828800"/>
              <a:chExt cx="1101286" cy="1101286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403C4BF-7C5D-D442-9EF3-1896F8C9A9B6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83679A3-60B9-4347-9E50-512D3804B7C0}"/>
                  </a:ext>
                </a:extLst>
              </p:cNvPr>
              <p:cNvSpPr txBox="1"/>
              <p:nvPr/>
            </p:nvSpPr>
            <p:spPr>
              <a:xfrm>
                <a:off x="9160676" y="2054066"/>
                <a:ext cx="8405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1,</a:t>
                </a:r>
              </a:p>
              <a:p>
                <a:r>
                  <a:rPr lang="en-US" dirty="0"/>
                  <a:t>  b : 5 }</a:t>
                </a:r>
              </a:p>
            </p:txBody>
          </p:sp>
        </p:grp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C51AF52-D7EF-EA47-9D1D-809A32D12551}"/>
              </a:ext>
            </a:extLst>
          </p:cNvPr>
          <p:cNvSpPr/>
          <p:nvPr/>
        </p:nvSpPr>
        <p:spPr>
          <a:xfrm>
            <a:off x="1655155" y="3899571"/>
            <a:ext cx="95692" cy="1482613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C51EFCE-1998-AE42-A806-DE9DBD14549B}"/>
              </a:ext>
            </a:extLst>
          </p:cNvPr>
          <p:cNvSpPr/>
          <p:nvPr/>
        </p:nvSpPr>
        <p:spPr>
          <a:xfrm>
            <a:off x="1671631" y="3886859"/>
            <a:ext cx="8290931" cy="98555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9CB903C-6012-1C4F-B7A5-004A1655545A}"/>
              </a:ext>
            </a:extLst>
          </p:cNvPr>
          <p:cNvSpPr/>
          <p:nvPr/>
        </p:nvSpPr>
        <p:spPr>
          <a:xfrm>
            <a:off x="9875729" y="2404155"/>
            <a:ext cx="86833" cy="1510503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AB5DEA7-2679-384C-AC2D-C9B44A5B387E}"/>
              </a:ext>
            </a:extLst>
          </p:cNvPr>
          <p:cNvSpPr/>
          <p:nvPr/>
        </p:nvSpPr>
        <p:spPr>
          <a:xfrm>
            <a:off x="8851432" y="2402752"/>
            <a:ext cx="1116051" cy="69037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30B0948-520B-6D4B-9CD6-CACCBB08810B}"/>
              </a:ext>
            </a:extLst>
          </p:cNvPr>
          <p:cNvGrpSpPr/>
          <p:nvPr/>
        </p:nvGrpSpPr>
        <p:grpSpPr>
          <a:xfrm>
            <a:off x="2735421" y="4253827"/>
            <a:ext cx="1101286" cy="1101286"/>
            <a:chOff x="9014265" y="1828800"/>
            <a:chExt cx="1101286" cy="1101286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F2074DB-7485-8843-A2A3-91BCA01E10C2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04B5937-07B5-9441-9F1F-5A42121745E9}"/>
                </a:ext>
              </a:extLst>
            </p:cNvPr>
            <p:cNvSpPr txBox="1"/>
            <p:nvPr/>
          </p:nvSpPr>
          <p:spPr>
            <a:xfrm>
              <a:off x="9160676" y="2168367"/>
              <a:ext cx="954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 }</a:t>
              </a:r>
            </a:p>
          </p:txBody>
        </p:sp>
      </p:grp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3DB0FDD3-C5EB-B640-B839-4522CFC25F2C}"/>
              </a:ext>
            </a:extLst>
          </p:cNvPr>
          <p:cNvCxnSpPr/>
          <p:nvPr/>
        </p:nvCxnSpPr>
        <p:spPr>
          <a:xfrm flipV="1">
            <a:off x="3840247" y="1984248"/>
            <a:ext cx="1329641" cy="1107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753885B-4D83-B940-AA06-05C1626ACB48}"/>
              </a:ext>
            </a:extLst>
          </p:cNvPr>
          <p:cNvCxnSpPr>
            <a:cxnSpLocks/>
          </p:cNvCxnSpPr>
          <p:nvPr/>
        </p:nvCxnSpPr>
        <p:spPr>
          <a:xfrm>
            <a:off x="3815298" y="3091857"/>
            <a:ext cx="132272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658609-0542-1045-AFA9-CFF089F298CB}"/>
              </a:ext>
            </a:extLst>
          </p:cNvPr>
          <p:cNvCxnSpPr>
            <a:cxnSpLocks/>
          </p:cNvCxnSpPr>
          <p:nvPr/>
        </p:nvCxnSpPr>
        <p:spPr>
          <a:xfrm>
            <a:off x="3854842" y="4839329"/>
            <a:ext cx="132272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2D20882-BA88-DF45-B7C3-43CE20280D1E}"/>
              </a:ext>
            </a:extLst>
          </p:cNvPr>
          <p:cNvCxnSpPr>
            <a:cxnSpLocks/>
          </p:cNvCxnSpPr>
          <p:nvPr/>
        </p:nvCxnSpPr>
        <p:spPr>
          <a:xfrm>
            <a:off x="3913556" y="4871105"/>
            <a:ext cx="1264014" cy="9993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5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5.55112E-17 L 0.20065 -0.1710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-856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5.55112E-17 L 0.20065 -0.0053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0.203 0.17593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879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20352 0.004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20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39" grpId="0" animBg="1"/>
      <p:bldP spid="40" grpId="0"/>
      <p:bldP spid="45" grpId="0" animBg="1"/>
      <p:bldP spid="49" grpId="0" animBg="1"/>
      <p:bldP spid="50" grpId="0"/>
      <p:bldP spid="59" grpId="0" animBg="1"/>
      <p:bldP spid="66" grpId="0" animBg="1"/>
      <p:bldP spid="67" grpId="0"/>
      <p:bldP spid="71" grpId="0" animBg="1"/>
      <p:bldP spid="72" grpId="0"/>
      <p:bldP spid="82" grpId="0" animBg="1"/>
      <p:bldP spid="83" grpId="0"/>
      <p:bldP spid="98" grpId="0" animBg="1"/>
      <p:bldP spid="102" grpId="0" animBg="1"/>
      <p:bldP spid="103" grpId="0"/>
      <p:bldP spid="107" grpId="0" animBg="1"/>
      <p:bldP spid="108" grpId="0"/>
      <p:bldP spid="124" grpId="0" animBg="1"/>
      <p:bldP spid="125" grpId="0" animBg="1"/>
      <p:bldP spid="126" grpId="0" animBg="1"/>
      <p:bldP spid="10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0520-48F7-7E48-A792-BF2F02D9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verify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3537-E7BD-C544-840C-3C9DE9EAF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a system where we can:</a:t>
            </a:r>
          </a:p>
          <a:p>
            <a:pPr lvl="1"/>
            <a:r>
              <a:rPr lang="en-US" dirty="0"/>
              <a:t>Write a spec.</a:t>
            </a:r>
          </a:p>
          <a:p>
            <a:pPr lvl="1"/>
            <a:r>
              <a:rPr lang="en-US" dirty="0"/>
              <a:t>Write a model of how a disk behaves.</a:t>
            </a:r>
          </a:p>
          <a:p>
            <a:pPr lvl="1"/>
            <a:r>
              <a:rPr lang="en-US" dirty="0"/>
              <a:t>Write a program.</a:t>
            </a:r>
          </a:p>
          <a:p>
            <a:pPr lvl="1"/>
            <a:r>
              <a:rPr lang="en-US" dirty="0"/>
              <a:t>Prove that the program matches the spec.</a:t>
            </a:r>
          </a:p>
        </p:txBody>
      </p:sp>
    </p:spTree>
    <p:extLst>
      <p:ext uri="{BB962C8B-B14F-4D97-AF65-F5344CB8AC3E}">
        <p14:creationId xmlns:p14="http://schemas.microsoft.com/office/powerpoint/2010/main" val="3787245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8680-C78A-B34D-9598-039EFAA3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with </a:t>
            </a:r>
            <a:r>
              <a:rPr lang="en-US" dirty="0" err="1"/>
              <a:t>Dafny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579A4-93F1-E44D-8E0C-F7A2B152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0688"/>
            <a:ext cx="5753100" cy="173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86AC3-5111-D044-8EC8-B81FA63B4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38" y="3994151"/>
            <a:ext cx="6959600" cy="1524000"/>
          </a:xfrm>
          <a:prstGeom prst="rect">
            <a:avLst/>
          </a:prstGeom>
        </p:spPr>
      </p:pic>
      <p:pic>
        <p:nvPicPr>
          <p:cNvPr id="8" name="Picture 2" descr="https://lh3.googleusercontent.com/EFpjsGuVexf4Xylx9oZFoD9Q8V068Aq98pBdQjl7noNZOwp9pvEMBm1oNSdP3zRHGH7jLmPmLzpUeSNbzFBSt2rSp4ukEJckrafPv7kfi_XQ-zmzbMTd7Fty7A85dSQviZQD2EoM0rysww">
            <a:extLst>
              <a:ext uri="{FF2B5EF4-FFF2-40B4-BE49-F238E27FC236}">
                <a16:creationId xmlns:a16="http://schemas.microsoft.com/office/drawing/2014/main" id="{DD76CC33-7308-CA48-A484-0FB42E2A2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45" y="1690688"/>
            <a:ext cx="1163770" cy="9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4ACCD-D3EA-7740-9CED-741D2DD16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375" y="5734051"/>
            <a:ext cx="4108710" cy="420687"/>
          </a:xfrm>
          <a:prstGeom prst="rect">
            <a:avLst/>
          </a:prstGeom>
        </p:spPr>
      </p:pic>
      <p:pic>
        <p:nvPicPr>
          <p:cNvPr id="2050" name="Picture 2" descr="https://lh3.googleusercontent.com/Im44rxth7MYiMxM7psxMRySjs7yqZ41bkhwch0n89fseeesnXMnAvN5axZB3ohRH5vp_E6DThy9IjicCF7PlzDHfYvSJGem9icCV6bG1Dc3nBcd-oYARwmAamr4SRcRnhMjaTDlSXTMPow">
            <a:extLst>
              <a:ext uri="{FF2B5EF4-FFF2-40B4-BE49-F238E27FC236}">
                <a16:creationId xmlns:a16="http://schemas.microsoft.com/office/drawing/2014/main" id="{19DB55CB-257A-F54F-80F3-C77581D4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50" y="5628139"/>
            <a:ext cx="905133" cy="90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7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0520-48F7-7E48-A792-BF2F02D9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verify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3537-E7BD-C544-840C-3C9DE9EAF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a system where we can:</a:t>
            </a:r>
          </a:p>
          <a:p>
            <a:pPr lvl="1"/>
            <a:r>
              <a:rPr lang="en-US" dirty="0"/>
              <a:t>Write a spec.</a:t>
            </a:r>
          </a:p>
          <a:p>
            <a:pPr lvl="1"/>
            <a:r>
              <a:rPr lang="en-US" dirty="0"/>
              <a:t>Write a model of how a disk behaves.</a:t>
            </a:r>
          </a:p>
          <a:p>
            <a:pPr lvl="1"/>
            <a:r>
              <a:rPr lang="en-US" dirty="0"/>
              <a:t>Write a program.</a:t>
            </a:r>
          </a:p>
          <a:p>
            <a:pPr lvl="1"/>
            <a:r>
              <a:rPr lang="en-US" dirty="0"/>
              <a:t>Prove that the program matches the spec.</a:t>
            </a:r>
          </a:p>
        </p:txBody>
      </p:sp>
      <p:pic>
        <p:nvPicPr>
          <p:cNvPr id="4" name="Picture 2" descr="https://lh3.googleusercontent.com/EFpjsGuVexf4Xylx9oZFoD9Q8V068Aq98pBdQjl7noNZOwp9pvEMBm1oNSdP3zRHGH7jLmPmLzpUeSNbzFBSt2rSp4ukEJckrafPv7kfi_XQ-zmzbMTd7Fty7A85dSQviZQD2EoM0rysww">
            <a:extLst>
              <a:ext uri="{FF2B5EF4-FFF2-40B4-BE49-F238E27FC236}">
                <a16:creationId xmlns:a16="http://schemas.microsoft.com/office/drawing/2014/main" id="{FDE78F49-445C-D74A-BCA4-B4AF004E9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8" y="2962275"/>
            <a:ext cx="589449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EFpjsGuVexf4Xylx9oZFoD9Q8V068Aq98pBdQjl7noNZOwp9pvEMBm1oNSdP3zRHGH7jLmPmLzpUeSNbzFBSt2rSp4ukEJckrafPv7kfi_XQ-zmzbMTd7Fty7A85dSQviZQD2EoM0rysww">
            <a:extLst>
              <a:ext uri="{FF2B5EF4-FFF2-40B4-BE49-F238E27FC236}">
                <a16:creationId xmlns:a16="http://schemas.microsoft.com/office/drawing/2014/main" id="{4D7DAA00-B659-C04D-AAFF-37BAEBDF1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8" y="3429000"/>
            <a:ext cx="589449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4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7B37-22EE-8E4B-9190-DEB7E52E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3F70B-661F-EA4E-A436-6C139070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5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8680-C78A-B34D-9598-039EFAA3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with </a:t>
            </a:r>
            <a:r>
              <a:rPr lang="en-US" dirty="0" err="1"/>
              <a:t>Dafny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C846F-85A3-0944-96E6-80BCB3B9A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3906732"/>
            <a:ext cx="11487150" cy="1279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52799-D8B0-B14A-8E8C-52E86BE313D5}"/>
              </a:ext>
            </a:extLst>
          </p:cNvPr>
          <p:cNvSpPr txBox="1"/>
          <p:nvPr/>
        </p:nvSpPr>
        <p:spPr>
          <a:xfrm>
            <a:off x="1824036" y="2229649"/>
            <a:ext cx="8543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Dafny</a:t>
            </a:r>
            <a:r>
              <a:rPr lang="en-US" sz="2400" dirty="0"/>
              <a:t> doesn’t only verify things about running code – it has a rich </a:t>
            </a:r>
            <a:r>
              <a:rPr lang="en-US" sz="2400" b="1" dirty="0"/>
              <a:t>functional subset</a:t>
            </a:r>
            <a:r>
              <a:rPr lang="en-US" sz="2400" dirty="0"/>
              <a:t> for writing mathematical proofs.</a:t>
            </a:r>
          </a:p>
        </p:txBody>
      </p:sp>
    </p:spTree>
    <p:extLst>
      <p:ext uri="{BB962C8B-B14F-4D97-AF65-F5344CB8AC3E}">
        <p14:creationId xmlns:p14="http://schemas.microsoft.com/office/powerpoint/2010/main" val="1109087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649BD3-B3C3-D640-8FCF-833C6150E566}"/>
              </a:ext>
            </a:extLst>
          </p:cNvPr>
          <p:cNvSpPr/>
          <p:nvPr/>
        </p:nvSpPr>
        <p:spPr>
          <a:xfrm>
            <a:off x="292498" y="4100513"/>
            <a:ext cx="5157787" cy="2606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AE94F7-116A-AC49-B92A-8607539D3340}"/>
              </a:ext>
            </a:extLst>
          </p:cNvPr>
          <p:cNvSpPr/>
          <p:nvPr/>
        </p:nvSpPr>
        <p:spPr>
          <a:xfrm>
            <a:off x="357188" y="1690688"/>
            <a:ext cx="5157787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C220C-4D55-7543-BA23-8147C73D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 specification now 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FEE197-26BD-F248-961E-C698615E191F}"/>
              </a:ext>
            </a:extLst>
          </p:cNvPr>
          <p:cNvSpPr/>
          <p:nvPr/>
        </p:nvSpPr>
        <p:spPr>
          <a:xfrm>
            <a:off x="5757864" y="1885954"/>
            <a:ext cx="3357562" cy="900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B9389-C8BB-9F4D-9764-8D68D4BA9DD6}"/>
              </a:ext>
            </a:extLst>
          </p:cNvPr>
          <p:cNvSpPr txBox="1"/>
          <p:nvPr/>
        </p:nvSpPr>
        <p:spPr>
          <a:xfrm>
            <a:off x="5757863" y="2076454"/>
            <a:ext cx="36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Desired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BA2E5-377A-2A49-BA51-0A0D5EB844DB}"/>
              </a:ext>
            </a:extLst>
          </p:cNvPr>
          <p:cNvSpPr/>
          <p:nvPr/>
        </p:nvSpPr>
        <p:spPr>
          <a:xfrm>
            <a:off x="5757863" y="4628490"/>
            <a:ext cx="3357563" cy="900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BDBA4-1DE7-B84F-B0CB-B2D78FA9CE22}"/>
              </a:ext>
            </a:extLst>
          </p:cNvPr>
          <p:cNvSpPr txBox="1"/>
          <p:nvPr/>
        </p:nvSpPr>
        <p:spPr>
          <a:xfrm>
            <a:off x="5757863" y="4818990"/>
            <a:ext cx="335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B9402-6B17-2E40-A27C-33358AC8F909}"/>
              </a:ext>
            </a:extLst>
          </p:cNvPr>
          <p:cNvSpPr/>
          <p:nvPr/>
        </p:nvSpPr>
        <p:spPr>
          <a:xfrm>
            <a:off x="5757863" y="2786066"/>
            <a:ext cx="3357563" cy="184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5AE67-107C-074F-8E35-F8D568D22F54}"/>
              </a:ext>
            </a:extLst>
          </p:cNvPr>
          <p:cNvSpPr txBox="1"/>
          <p:nvPr/>
        </p:nvSpPr>
        <p:spPr>
          <a:xfrm>
            <a:off x="5757863" y="3429000"/>
            <a:ext cx="335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98814-AED4-FD46-A1BE-E610ADE659DD}"/>
              </a:ext>
            </a:extLst>
          </p:cNvPr>
          <p:cNvSpPr txBox="1"/>
          <p:nvPr/>
        </p:nvSpPr>
        <p:spPr>
          <a:xfrm>
            <a:off x="1808956" y="4799930"/>
            <a:ext cx="405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03C7CD-6946-7248-A9F4-F70D39EB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4350215"/>
            <a:ext cx="2356773" cy="23567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8226F9-4DDD-4A4B-8B7A-9A8B114D538B}"/>
              </a:ext>
            </a:extLst>
          </p:cNvPr>
          <p:cNvSpPr/>
          <p:nvPr/>
        </p:nvSpPr>
        <p:spPr>
          <a:xfrm>
            <a:off x="2771775" y="4350215"/>
            <a:ext cx="1066006" cy="449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0068BE-4323-CA4E-AC8C-3AE83FC8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90" y="1775445"/>
            <a:ext cx="2770981" cy="12980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1A0828-FBD0-E447-99C6-DE36E9DC29F0}"/>
              </a:ext>
            </a:extLst>
          </p:cNvPr>
          <p:cNvSpPr txBox="1"/>
          <p:nvPr/>
        </p:nvSpPr>
        <p:spPr>
          <a:xfrm>
            <a:off x="740171" y="1885954"/>
            <a:ext cx="4057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Key-Value</a:t>
            </a:r>
          </a:p>
          <a:p>
            <a:r>
              <a:rPr lang="en-US" sz="2800" dirty="0"/>
              <a:t>    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509E6-7554-F64A-9E84-5772F34A312E}"/>
              </a:ext>
            </a:extLst>
          </p:cNvPr>
          <p:cNvSpPr txBox="1"/>
          <p:nvPr/>
        </p:nvSpPr>
        <p:spPr>
          <a:xfrm>
            <a:off x="352697" y="5528601"/>
            <a:ext cx="2356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Crashing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DD6536-EF00-7E4A-A214-3F8CB07465FD}"/>
              </a:ext>
            </a:extLst>
          </p:cNvPr>
          <p:cNvSpPr txBox="1"/>
          <p:nvPr/>
        </p:nvSpPr>
        <p:spPr>
          <a:xfrm>
            <a:off x="9420225" y="2998112"/>
            <a:ext cx="23860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B</a:t>
            </a:r>
            <a:r>
              <a:rPr lang="el-GR" sz="2800" i="1" baseline="30000" dirty="0"/>
              <a:t>ε</a:t>
            </a:r>
            <a:r>
              <a:rPr lang="en-US" sz="2800" dirty="0"/>
              <a:t>-tree logic</a:t>
            </a:r>
          </a:p>
          <a:p>
            <a:pPr algn="ctr"/>
            <a:r>
              <a:rPr lang="en-US" sz="2800" dirty="0"/>
              <a:t>+</a:t>
            </a:r>
          </a:p>
          <a:p>
            <a:pPr algn="ctr"/>
            <a:r>
              <a:rPr lang="en-US" sz="2800" dirty="0"/>
              <a:t>caching layer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18A53B-A2E5-9F48-8013-276F9F5A2932}"/>
              </a:ext>
            </a:extLst>
          </p:cNvPr>
          <p:cNvCxnSpPr>
            <a:stCxn id="22" idx="3"/>
            <a:endCxn id="5" idx="1"/>
          </p:cNvCxnSpPr>
          <p:nvPr/>
        </p:nvCxnSpPr>
        <p:spPr>
          <a:xfrm flipV="1">
            <a:off x="5514975" y="2338064"/>
            <a:ext cx="242888" cy="114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E32BBB-EA04-8C40-B384-5DD52117D172}"/>
              </a:ext>
            </a:extLst>
          </p:cNvPr>
          <p:cNvCxnSpPr>
            <a:stCxn id="23" idx="3"/>
          </p:cNvCxnSpPr>
          <p:nvPr/>
        </p:nvCxnSpPr>
        <p:spPr>
          <a:xfrm flipV="1">
            <a:off x="5450285" y="5078205"/>
            <a:ext cx="307578" cy="32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1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22" grpId="0" animBg="1"/>
      <p:bldP spid="11" grpId="0"/>
      <p:bldP spid="18" grpId="0"/>
      <p:bldP spid="1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B8D68A1-602C-CA4E-9888-5A380F6F8053}"/>
              </a:ext>
            </a:extLst>
          </p:cNvPr>
          <p:cNvSpPr/>
          <p:nvPr/>
        </p:nvSpPr>
        <p:spPr>
          <a:xfrm>
            <a:off x="465221" y="497305"/>
            <a:ext cx="11036968" cy="62082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55213B-F059-6841-974E-4AAC6F1A96E3}"/>
              </a:ext>
            </a:extLst>
          </p:cNvPr>
          <p:cNvSpPr/>
          <p:nvPr/>
        </p:nvSpPr>
        <p:spPr>
          <a:xfrm>
            <a:off x="6219581" y="882485"/>
            <a:ext cx="4889599" cy="5682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CF763B-8768-0440-A39F-E811AD1D6057}"/>
              </a:ext>
            </a:extLst>
          </p:cNvPr>
          <p:cNvSpPr/>
          <p:nvPr/>
        </p:nvSpPr>
        <p:spPr>
          <a:xfrm>
            <a:off x="753979" y="882485"/>
            <a:ext cx="4889599" cy="5682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DA91D8-1C1F-3E4E-BE43-6D61E4E53DBE}"/>
              </a:ext>
            </a:extLst>
          </p:cNvPr>
          <p:cNvSpPr/>
          <p:nvPr/>
        </p:nvSpPr>
        <p:spPr>
          <a:xfrm>
            <a:off x="7599035" y="774156"/>
            <a:ext cx="208549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DA1CA9-2B75-C341-86D4-A230C51003FA}"/>
              </a:ext>
            </a:extLst>
          </p:cNvPr>
          <p:cNvSpPr/>
          <p:nvPr/>
        </p:nvSpPr>
        <p:spPr>
          <a:xfrm>
            <a:off x="2079589" y="746379"/>
            <a:ext cx="2390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483338-6D56-3744-9BC7-1CE438B8AA56}"/>
              </a:ext>
            </a:extLst>
          </p:cNvPr>
          <p:cNvSpPr/>
          <p:nvPr/>
        </p:nvSpPr>
        <p:spPr>
          <a:xfrm>
            <a:off x="4391689" y="330285"/>
            <a:ext cx="3558096" cy="426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499F25-9A60-BC4E-9D93-3C925913F20F}"/>
              </a:ext>
            </a:extLst>
          </p:cNvPr>
          <p:cNvSpPr/>
          <p:nvPr/>
        </p:nvSpPr>
        <p:spPr>
          <a:xfrm>
            <a:off x="8920145" y="2527698"/>
            <a:ext cx="1528763" cy="514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AF6F9D-165A-E645-8E73-363D513A3B77}"/>
              </a:ext>
            </a:extLst>
          </p:cNvPr>
          <p:cNvCxnSpPr/>
          <p:nvPr/>
        </p:nvCxnSpPr>
        <p:spPr>
          <a:xfrm>
            <a:off x="8920145" y="2298374"/>
            <a:ext cx="614665" cy="229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A7F9E00-0FC1-ED40-8694-B2CD70BF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23" y="3552966"/>
            <a:ext cx="2914650" cy="19411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E4C56E-016C-0245-A055-1A25D475C18A}"/>
              </a:ext>
            </a:extLst>
          </p:cNvPr>
          <p:cNvGrpSpPr/>
          <p:nvPr/>
        </p:nvGrpSpPr>
        <p:grpSpPr>
          <a:xfrm>
            <a:off x="7420260" y="3395751"/>
            <a:ext cx="2356773" cy="2356773"/>
            <a:chOff x="8301038" y="3150065"/>
            <a:chExt cx="2356773" cy="23567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76F0D5-B68C-DE4B-88F6-B64EE855A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1038" y="3150065"/>
              <a:ext cx="2356773" cy="235677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FC027B-6FF8-2E41-A1E3-B8588DEC0BC9}"/>
                </a:ext>
              </a:extLst>
            </p:cNvPr>
            <p:cNvSpPr/>
            <p:nvPr/>
          </p:nvSpPr>
          <p:spPr>
            <a:xfrm>
              <a:off x="8301038" y="3150065"/>
              <a:ext cx="1042987" cy="407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0ADE91-3462-BF4F-AB3C-A64B7DE17E55}"/>
              </a:ext>
            </a:extLst>
          </p:cNvPr>
          <p:cNvSpPr txBox="1"/>
          <p:nvPr/>
        </p:nvSpPr>
        <p:spPr>
          <a:xfrm>
            <a:off x="6976984" y="5249444"/>
            <a:ext cx="324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write, update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read, retrieve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ECB467-D9D7-B748-A7A0-0EC31EB462A7}"/>
              </a:ext>
            </a:extLst>
          </p:cNvPr>
          <p:cNvSpPr txBox="1"/>
          <p:nvPr/>
        </p:nvSpPr>
        <p:spPr>
          <a:xfrm>
            <a:off x="2114559" y="73164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Program state 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9FD00-460A-6B47-BE36-030C5B254308}"/>
              </a:ext>
            </a:extLst>
          </p:cNvPr>
          <p:cNvSpPr txBox="1"/>
          <p:nvPr/>
        </p:nvSpPr>
        <p:spPr>
          <a:xfrm>
            <a:off x="7734282" y="724715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Disk state machine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E417B2-CAE6-0A41-9657-73A7DFBEA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688" y="4352507"/>
            <a:ext cx="1817688" cy="998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4CB0E0-291F-D749-89D4-AACF7D6D3C8D}"/>
              </a:ext>
            </a:extLst>
          </p:cNvPr>
          <p:cNvSpPr txBox="1"/>
          <p:nvPr/>
        </p:nvSpPr>
        <p:spPr>
          <a:xfrm>
            <a:off x="74737" y="233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System state machine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93D5AA-DB8B-1845-B2EA-276B854BB7DC}"/>
              </a:ext>
            </a:extLst>
          </p:cNvPr>
          <p:cNvSpPr/>
          <p:nvPr/>
        </p:nvSpPr>
        <p:spPr>
          <a:xfrm>
            <a:off x="8006047" y="1788741"/>
            <a:ext cx="1528763" cy="514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63DC5E-F4DB-5746-81BB-F1396BE844F2}"/>
              </a:ext>
            </a:extLst>
          </p:cNvPr>
          <p:cNvSpPr/>
          <p:nvPr/>
        </p:nvSpPr>
        <p:spPr>
          <a:xfrm>
            <a:off x="8920145" y="2532415"/>
            <a:ext cx="1528763" cy="514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A95C66-1426-D546-AC73-76FCF5ED27F7}"/>
              </a:ext>
            </a:extLst>
          </p:cNvPr>
          <p:cNvSpPr/>
          <p:nvPr/>
        </p:nvSpPr>
        <p:spPr>
          <a:xfrm>
            <a:off x="9455926" y="3288924"/>
            <a:ext cx="1528763" cy="514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A3AA7-9C7C-BB4D-BB71-E28D0A74F222}"/>
              </a:ext>
            </a:extLst>
          </p:cNvPr>
          <p:cNvSpPr/>
          <p:nvPr/>
        </p:nvSpPr>
        <p:spPr>
          <a:xfrm>
            <a:off x="7619983" y="3299143"/>
            <a:ext cx="1528763" cy="514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17BDF-787A-2741-AD19-95B9BBB1CCFA}"/>
              </a:ext>
            </a:extLst>
          </p:cNvPr>
          <p:cNvSpPr/>
          <p:nvPr/>
        </p:nvSpPr>
        <p:spPr>
          <a:xfrm>
            <a:off x="6976984" y="2532415"/>
            <a:ext cx="1528763" cy="514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8822E8-D7EE-464A-BCC9-BE8CFE2BF496}"/>
              </a:ext>
            </a:extLst>
          </p:cNvPr>
          <p:cNvCxnSpPr/>
          <p:nvPr/>
        </p:nvCxnSpPr>
        <p:spPr>
          <a:xfrm>
            <a:off x="8920145" y="2303091"/>
            <a:ext cx="614665" cy="229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45633D-FF2E-FC47-A07C-78AFF9A5B05E}"/>
              </a:ext>
            </a:extLst>
          </p:cNvPr>
          <p:cNvCxnSpPr>
            <a:endCxn id="21" idx="0"/>
          </p:cNvCxnSpPr>
          <p:nvPr/>
        </p:nvCxnSpPr>
        <p:spPr>
          <a:xfrm flipH="1">
            <a:off x="7741366" y="2317354"/>
            <a:ext cx="857280" cy="21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159EFA-2D13-CE4F-9DB5-7ED7569F70F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8384365" y="3046765"/>
            <a:ext cx="1300162" cy="25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CE6213-4B52-FD42-967A-1D0F2F8F052C}"/>
              </a:ext>
            </a:extLst>
          </p:cNvPr>
          <p:cNvCxnSpPr/>
          <p:nvPr/>
        </p:nvCxnSpPr>
        <p:spPr>
          <a:xfrm>
            <a:off x="10220307" y="3041656"/>
            <a:ext cx="228601" cy="23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CC26FB9-3094-924C-ADBB-12EFC7723EEE}"/>
              </a:ext>
            </a:extLst>
          </p:cNvPr>
          <p:cNvSpPr/>
          <p:nvPr/>
        </p:nvSpPr>
        <p:spPr>
          <a:xfrm>
            <a:off x="8006046" y="1784024"/>
            <a:ext cx="1528763" cy="514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4A26ED-99A6-0145-97C8-025992F64508}"/>
              </a:ext>
            </a:extLst>
          </p:cNvPr>
          <p:cNvSpPr txBox="1"/>
          <p:nvPr/>
        </p:nvSpPr>
        <p:spPr>
          <a:xfrm>
            <a:off x="1833723" y="1033287"/>
            <a:ext cx="83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{a : 1}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E1197D-5A9B-4445-894C-FAD91BC594C8}"/>
              </a:ext>
            </a:extLst>
          </p:cNvPr>
          <p:cNvGrpSpPr/>
          <p:nvPr/>
        </p:nvGrpSpPr>
        <p:grpSpPr>
          <a:xfrm>
            <a:off x="1983929" y="1782547"/>
            <a:ext cx="1528763" cy="514350"/>
            <a:chOff x="1183813" y="1100114"/>
            <a:chExt cx="1528763" cy="5143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CC8A16-2D20-CE43-A6DE-EB8346FDBB30}"/>
                </a:ext>
              </a:extLst>
            </p:cNvPr>
            <p:cNvSpPr/>
            <p:nvPr/>
          </p:nvSpPr>
          <p:spPr>
            <a:xfrm>
              <a:off x="1183813" y="1100114"/>
              <a:ext cx="1528763" cy="514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925216-F7ED-1345-BBCE-C10E0B1E8146}"/>
                </a:ext>
              </a:extLst>
            </p:cNvPr>
            <p:cNvSpPr txBox="1"/>
            <p:nvPr/>
          </p:nvSpPr>
          <p:spPr>
            <a:xfrm>
              <a:off x="1561912" y="1153643"/>
              <a:ext cx="833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{a : 1}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E3CA9-9893-D546-88E2-A06CDBE9F81C}"/>
              </a:ext>
            </a:extLst>
          </p:cNvPr>
          <p:cNvSpPr txBox="1"/>
          <p:nvPr/>
        </p:nvSpPr>
        <p:spPr>
          <a:xfrm>
            <a:off x="1328755" y="5557566"/>
            <a:ext cx="4314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a page from disk into the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 a (key, value)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page back out to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8BFD27-2F82-204C-AD64-6776ECADD3DA}"/>
              </a:ext>
            </a:extLst>
          </p:cNvPr>
          <p:cNvGrpSpPr/>
          <p:nvPr/>
        </p:nvGrpSpPr>
        <p:grpSpPr>
          <a:xfrm>
            <a:off x="1424682" y="1369716"/>
            <a:ext cx="2680611" cy="1664888"/>
            <a:chOff x="1210352" y="4253238"/>
            <a:chExt cx="1315046" cy="8818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13E7D0-BEF0-A94E-9189-61D763A55DC9}"/>
                </a:ext>
              </a:extLst>
            </p:cNvPr>
            <p:cNvSpPr txBox="1"/>
            <p:nvPr/>
          </p:nvSpPr>
          <p:spPr>
            <a:xfrm>
              <a:off x="1210352" y="4825357"/>
              <a:ext cx="1315046" cy="309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CRASH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1FB8771-5962-D440-B744-2C9E7233A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5927" y="4253238"/>
              <a:ext cx="603895" cy="603895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F156D07-28BB-DF49-8BAA-256771CB0FD5}"/>
              </a:ext>
            </a:extLst>
          </p:cNvPr>
          <p:cNvSpPr txBox="1"/>
          <p:nvPr/>
        </p:nvSpPr>
        <p:spPr>
          <a:xfrm>
            <a:off x="1983929" y="2207013"/>
            <a:ext cx="161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Empty cache</a:t>
            </a:r>
          </a:p>
        </p:txBody>
      </p:sp>
    </p:spTree>
    <p:extLst>
      <p:ext uri="{BB962C8B-B14F-4D97-AF65-F5344CB8AC3E}">
        <p14:creationId xmlns:p14="http://schemas.microsoft.com/office/powerpoint/2010/main" val="120667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27 -0.00139 L -0.49388 -0.00024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7" y="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65 3.7037E-6 L -0.48203 3.7037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8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47708 -0.00023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5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4375 0.1157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509 L 0.49388 0.000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48" grpId="0" animBg="1"/>
      <p:bldP spid="13" grpId="0"/>
      <p:bldP spid="16" grpId="0"/>
      <p:bldP spid="18" grpId="0" animBg="1"/>
      <p:bldP spid="18" grpId="1" animBg="1"/>
      <p:bldP spid="30" grpId="0" animBg="1"/>
      <p:bldP spid="30" grpId="1" animBg="1"/>
      <p:bldP spid="33" grpId="0"/>
      <p:bldP spid="33" grpId="1"/>
      <p:bldP spid="33" grpId="2"/>
      <p:bldP spid="37" grpId="0"/>
      <p:bldP spid="53" grpId="0"/>
      <p:bldP spid="53" grpId="1"/>
      <p:bldP spid="5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3A5F-575A-994F-AEF6-CE1ADAA0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13175-693C-3F48-A554-4B4D8151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want two things from their file systems:</a:t>
            </a:r>
          </a:p>
          <a:p>
            <a:pPr lvl="1"/>
            <a:r>
              <a:rPr lang="en-US" dirty="0"/>
              <a:t>They want them to be </a:t>
            </a:r>
            <a:r>
              <a:rPr lang="en-US" b="1" dirty="0"/>
              <a:t>fast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want them to </a:t>
            </a:r>
            <a:r>
              <a:rPr lang="en-US" b="1" dirty="0"/>
              <a:t>not lose data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 we achieve these goals?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fast data structures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Verify</a:t>
            </a:r>
            <a:r>
              <a:rPr lang="en-US" dirty="0"/>
              <a:t> the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24036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A43D48-3B69-9741-8172-8FB13859CE1D}"/>
              </a:ext>
            </a:extLst>
          </p:cNvPr>
          <p:cNvSpPr/>
          <p:nvPr/>
        </p:nvSpPr>
        <p:spPr>
          <a:xfrm>
            <a:off x="285752" y="1690688"/>
            <a:ext cx="6472238" cy="46529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11A11-5347-5A42-8360-2B74413CC2A3}"/>
              </a:ext>
            </a:extLst>
          </p:cNvPr>
          <p:cNvSpPr/>
          <p:nvPr/>
        </p:nvSpPr>
        <p:spPr>
          <a:xfrm>
            <a:off x="285751" y="1690688"/>
            <a:ext cx="6472238" cy="2491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0A728-7CE4-BC40-829D-7B235593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State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6B5B-8DBB-1F42-A9BD-912934CE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Program subsystem</a:t>
            </a:r>
          </a:p>
          <a:p>
            <a:pPr lvl="1"/>
            <a:r>
              <a:rPr lang="en-US" dirty="0"/>
              <a:t>Fault page into cache</a:t>
            </a:r>
          </a:p>
          <a:p>
            <a:pPr lvl="1"/>
            <a:r>
              <a:rPr lang="en-US" dirty="0"/>
              <a:t>Write-back to disk</a:t>
            </a:r>
          </a:p>
          <a:p>
            <a:pPr lvl="1"/>
            <a:r>
              <a:rPr lang="en-US" dirty="0"/>
              <a:t>Evict page from cache</a:t>
            </a:r>
          </a:p>
          <a:p>
            <a:pPr lvl="1"/>
            <a:r>
              <a:rPr lang="en-US" dirty="0"/>
              <a:t>Purely in-memory operations</a:t>
            </a:r>
          </a:p>
          <a:p>
            <a:pPr lvl="2"/>
            <a:r>
              <a:rPr lang="en-US" i="1" dirty="0"/>
              <a:t>B</a:t>
            </a:r>
            <a:r>
              <a:rPr lang="el-GR" i="1" baseline="30000" dirty="0"/>
              <a:t>ε</a:t>
            </a:r>
            <a:r>
              <a:rPr lang="en-US" dirty="0"/>
              <a:t>-tree restructuring</a:t>
            </a:r>
          </a:p>
          <a:p>
            <a:pPr lvl="2"/>
            <a:r>
              <a:rPr lang="en-US" dirty="0"/>
              <a:t>Insert (key, value) pair into tree</a:t>
            </a:r>
          </a:p>
          <a:p>
            <a:pPr lvl="2"/>
            <a:r>
              <a:rPr lang="en-US" dirty="0"/>
              <a:t>Query for key</a:t>
            </a:r>
          </a:p>
          <a:p>
            <a:r>
              <a:rPr lang="en-US" dirty="0"/>
              <a:t>Disk subsystem</a:t>
            </a:r>
          </a:p>
          <a:p>
            <a:pPr lvl="1"/>
            <a:r>
              <a:rPr lang="en-US" dirty="0"/>
              <a:t>Perform Read</a:t>
            </a:r>
          </a:p>
          <a:p>
            <a:pPr lvl="1"/>
            <a:r>
              <a:rPr lang="en-US" dirty="0"/>
              <a:t>Perform Write</a:t>
            </a:r>
          </a:p>
          <a:p>
            <a:r>
              <a:rPr lang="en-US" dirty="0"/>
              <a:t>System-wide</a:t>
            </a:r>
          </a:p>
          <a:p>
            <a:pPr lvl="1"/>
            <a:r>
              <a:rPr lang="en-US" dirty="0"/>
              <a:t>Crash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CFFE2-ABDB-4646-BD91-5D4F74AE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89" y="5573068"/>
            <a:ext cx="603895" cy="603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E0CCD-4AEC-E647-85D8-272BA83BA69A}"/>
              </a:ext>
            </a:extLst>
          </p:cNvPr>
          <p:cNvSpPr txBox="1"/>
          <p:nvPr/>
        </p:nvSpPr>
        <p:spPr>
          <a:xfrm>
            <a:off x="3867991" y="4984378"/>
            <a:ext cx="262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“Environment”</a:t>
            </a:r>
          </a:p>
        </p:txBody>
      </p:sp>
    </p:spTree>
    <p:extLst>
      <p:ext uri="{BB962C8B-B14F-4D97-AF65-F5344CB8AC3E}">
        <p14:creationId xmlns:p14="http://schemas.microsoft.com/office/powerpoint/2010/main" val="20592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649BD3-B3C3-D640-8FCF-833C6150E566}"/>
              </a:ext>
            </a:extLst>
          </p:cNvPr>
          <p:cNvSpPr/>
          <p:nvPr/>
        </p:nvSpPr>
        <p:spPr>
          <a:xfrm>
            <a:off x="292498" y="4100513"/>
            <a:ext cx="5157787" cy="2606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AE94F7-116A-AC49-B92A-8607539D3340}"/>
              </a:ext>
            </a:extLst>
          </p:cNvPr>
          <p:cNvSpPr/>
          <p:nvPr/>
        </p:nvSpPr>
        <p:spPr>
          <a:xfrm>
            <a:off x="357188" y="1690688"/>
            <a:ext cx="5157787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C220C-4D55-7543-BA23-8147C73D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 specification now!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FEE197-26BD-F248-961E-C698615E191F}"/>
              </a:ext>
            </a:extLst>
          </p:cNvPr>
          <p:cNvSpPr/>
          <p:nvPr/>
        </p:nvSpPr>
        <p:spPr>
          <a:xfrm>
            <a:off x="6772282" y="1885954"/>
            <a:ext cx="3357562" cy="900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B9389-C8BB-9F4D-9764-8D68D4BA9DD6}"/>
              </a:ext>
            </a:extLst>
          </p:cNvPr>
          <p:cNvSpPr txBox="1"/>
          <p:nvPr/>
        </p:nvSpPr>
        <p:spPr>
          <a:xfrm>
            <a:off x="6772281" y="2076454"/>
            <a:ext cx="36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Desired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BA2E5-377A-2A49-BA51-0A0D5EB844DB}"/>
              </a:ext>
            </a:extLst>
          </p:cNvPr>
          <p:cNvSpPr/>
          <p:nvPr/>
        </p:nvSpPr>
        <p:spPr>
          <a:xfrm>
            <a:off x="6772281" y="4628490"/>
            <a:ext cx="3357563" cy="900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BDBA4-1DE7-B84F-B0CB-B2D78FA9CE22}"/>
              </a:ext>
            </a:extLst>
          </p:cNvPr>
          <p:cNvSpPr txBox="1"/>
          <p:nvPr/>
        </p:nvSpPr>
        <p:spPr>
          <a:xfrm>
            <a:off x="6772281" y="4818990"/>
            <a:ext cx="335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B9402-6B17-2E40-A27C-33358AC8F909}"/>
              </a:ext>
            </a:extLst>
          </p:cNvPr>
          <p:cNvSpPr/>
          <p:nvPr/>
        </p:nvSpPr>
        <p:spPr>
          <a:xfrm>
            <a:off x="6772281" y="2786066"/>
            <a:ext cx="3357563" cy="184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5AE67-107C-074F-8E35-F8D568D22F54}"/>
              </a:ext>
            </a:extLst>
          </p:cNvPr>
          <p:cNvSpPr txBox="1"/>
          <p:nvPr/>
        </p:nvSpPr>
        <p:spPr>
          <a:xfrm>
            <a:off x="6772281" y="3429000"/>
            <a:ext cx="335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Program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226F9-4DDD-4A4B-8B7A-9A8B114D538B}"/>
              </a:ext>
            </a:extLst>
          </p:cNvPr>
          <p:cNvSpPr/>
          <p:nvPr/>
        </p:nvSpPr>
        <p:spPr>
          <a:xfrm>
            <a:off x="2771775" y="4350215"/>
            <a:ext cx="1066006" cy="449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0068BE-4323-CA4E-AC8C-3AE83FC8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90" y="1775445"/>
            <a:ext cx="2770981" cy="12980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1A0828-FBD0-E447-99C6-DE36E9DC29F0}"/>
              </a:ext>
            </a:extLst>
          </p:cNvPr>
          <p:cNvSpPr txBox="1"/>
          <p:nvPr/>
        </p:nvSpPr>
        <p:spPr>
          <a:xfrm>
            <a:off x="740171" y="1885954"/>
            <a:ext cx="4057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Key-Value</a:t>
            </a:r>
          </a:p>
          <a:p>
            <a:r>
              <a:rPr lang="en-US" sz="2800" dirty="0"/>
              <a:t>    Store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18A53B-A2E5-9F48-8013-276F9F5A2932}"/>
              </a:ext>
            </a:extLst>
          </p:cNvPr>
          <p:cNvCxnSpPr>
            <a:stCxn id="22" idx="3"/>
            <a:endCxn id="5" idx="1"/>
          </p:cNvCxnSpPr>
          <p:nvPr/>
        </p:nvCxnSpPr>
        <p:spPr>
          <a:xfrm flipV="1">
            <a:off x="5514975" y="2338064"/>
            <a:ext cx="1257306" cy="114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38B2C379-CCF2-5F4A-B310-65A090732862}"/>
              </a:ext>
            </a:extLst>
          </p:cNvPr>
          <p:cNvSpPr/>
          <p:nvPr/>
        </p:nvSpPr>
        <p:spPr>
          <a:xfrm>
            <a:off x="6143628" y="2840061"/>
            <a:ext cx="514347" cy="2688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CE53CE-D518-494B-8761-12E31AE52826}"/>
              </a:ext>
            </a:extLst>
          </p:cNvPr>
          <p:cNvCxnSpPr>
            <a:stCxn id="23" idx="3"/>
          </p:cNvCxnSpPr>
          <p:nvPr/>
        </p:nvCxnSpPr>
        <p:spPr>
          <a:xfrm flipV="1">
            <a:off x="5450285" y="4184331"/>
            <a:ext cx="693343" cy="1219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2453226-229F-7C4F-BC60-19B67A6E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4" y="4138255"/>
            <a:ext cx="4443421" cy="25309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E9D3DD-4DD9-9544-84A7-9A2E329FE230}"/>
              </a:ext>
            </a:extLst>
          </p:cNvPr>
          <p:cNvSpPr txBox="1"/>
          <p:nvPr/>
        </p:nvSpPr>
        <p:spPr>
          <a:xfrm>
            <a:off x="10244150" y="5048010"/>
            <a:ext cx="1905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verify that the implementation exhibits the desired Key-Value behavior?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D7C1DC-F1C0-9640-A7AA-CE851ACA27BC}"/>
              </a:ext>
            </a:extLst>
          </p:cNvPr>
          <p:cNvSpPr txBox="1"/>
          <p:nvPr/>
        </p:nvSpPr>
        <p:spPr>
          <a:xfrm>
            <a:off x="1785085" y="3715536"/>
            <a:ext cx="217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3958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A9F55DB-403B-B242-954A-E40B819D4B5C}"/>
              </a:ext>
            </a:extLst>
          </p:cNvPr>
          <p:cNvSpPr/>
          <p:nvPr/>
        </p:nvSpPr>
        <p:spPr>
          <a:xfrm>
            <a:off x="614363" y="1069170"/>
            <a:ext cx="10644187" cy="40290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2693E-77B5-AD4E-9400-B8DC1CFC9646}"/>
              </a:ext>
            </a:extLst>
          </p:cNvPr>
          <p:cNvSpPr txBox="1"/>
          <p:nvPr/>
        </p:nvSpPr>
        <p:spPr>
          <a:xfrm>
            <a:off x="4486275" y="1385888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System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E9BC2B-B774-804D-8EE8-7201136318A2}"/>
              </a:ext>
            </a:extLst>
          </p:cNvPr>
          <p:cNvSpPr/>
          <p:nvPr/>
        </p:nvSpPr>
        <p:spPr>
          <a:xfrm>
            <a:off x="2028825" y="2586038"/>
            <a:ext cx="2786063" cy="10144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0D3320-6C45-E041-957F-CB865BC347A2}"/>
              </a:ext>
            </a:extLst>
          </p:cNvPr>
          <p:cNvSpPr txBox="1"/>
          <p:nvPr/>
        </p:nvSpPr>
        <p:spPr>
          <a:xfrm>
            <a:off x="7078639" y="30884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11010101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8EA09-9136-D542-B6A1-9A547CDD6499}"/>
              </a:ext>
            </a:extLst>
          </p:cNvPr>
          <p:cNvSpPr txBox="1"/>
          <p:nvPr/>
        </p:nvSpPr>
        <p:spPr>
          <a:xfrm>
            <a:off x="2995612" y="2714376"/>
            <a:ext cx="22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01010110001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8196C8-1240-9043-A4AE-6BE109FABD4C}"/>
              </a:ext>
            </a:extLst>
          </p:cNvPr>
          <p:cNvSpPr/>
          <p:nvPr/>
        </p:nvSpPr>
        <p:spPr>
          <a:xfrm>
            <a:off x="2024062" y="2581270"/>
            <a:ext cx="2786063" cy="101441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80EF5-A979-B646-82BC-2CB2D5AF59DA}"/>
              </a:ext>
            </a:extLst>
          </p:cNvPr>
          <p:cNvSpPr txBox="1"/>
          <p:nvPr/>
        </p:nvSpPr>
        <p:spPr>
          <a:xfrm>
            <a:off x="2957513" y="2903810"/>
            <a:ext cx="121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B29288-F9BB-724E-B15A-F69FA09A8D6A}"/>
              </a:ext>
            </a:extLst>
          </p:cNvPr>
          <p:cNvSpPr/>
          <p:nvPr/>
        </p:nvSpPr>
        <p:spPr>
          <a:xfrm>
            <a:off x="6841331" y="2586038"/>
            <a:ext cx="2786063" cy="1014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03EE4-E6C9-8840-8209-9EA7F85DCDCD}"/>
              </a:ext>
            </a:extLst>
          </p:cNvPr>
          <p:cNvSpPr txBox="1"/>
          <p:nvPr/>
        </p:nvSpPr>
        <p:spPr>
          <a:xfrm>
            <a:off x="7843837" y="2903810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03139-58DD-ED4A-A71E-0CACAD976A55}"/>
              </a:ext>
            </a:extLst>
          </p:cNvPr>
          <p:cNvSpPr txBox="1"/>
          <p:nvPr/>
        </p:nvSpPr>
        <p:spPr>
          <a:xfrm>
            <a:off x="7755731" y="3186112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00101011011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949407-6A70-3747-933F-72CBA03FC290}"/>
              </a:ext>
            </a:extLst>
          </p:cNvPr>
          <p:cNvSpPr txBox="1"/>
          <p:nvPr/>
        </p:nvSpPr>
        <p:spPr>
          <a:xfrm>
            <a:off x="3934607" y="3083708"/>
            <a:ext cx="65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09B75C-CC56-7449-A5FE-7944C0D9FBE4}"/>
              </a:ext>
            </a:extLst>
          </p:cNvPr>
          <p:cNvCxnSpPr>
            <a:cxnSpLocks/>
          </p:cNvCxnSpPr>
          <p:nvPr/>
        </p:nvCxnSpPr>
        <p:spPr>
          <a:xfrm flipH="1" flipV="1">
            <a:off x="3785405" y="2861786"/>
            <a:ext cx="304374" cy="2817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8B1EA4-B636-F445-827C-18875F87B2C3}"/>
              </a:ext>
            </a:extLst>
          </p:cNvPr>
          <p:cNvSpPr txBox="1"/>
          <p:nvPr/>
        </p:nvSpPr>
        <p:spPr>
          <a:xfrm>
            <a:off x="3401598" y="2624427"/>
            <a:ext cx="65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3085DD-45E2-0D4D-B702-14588B0AA77C}"/>
              </a:ext>
            </a:extLst>
          </p:cNvPr>
          <p:cNvSpPr txBox="1"/>
          <p:nvPr/>
        </p:nvSpPr>
        <p:spPr>
          <a:xfrm>
            <a:off x="2167329" y="2908578"/>
            <a:ext cx="65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CE2E0A-F27C-3142-9566-11A9347DAF93}"/>
              </a:ext>
            </a:extLst>
          </p:cNvPr>
          <p:cNvSpPr txBox="1"/>
          <p:nvPr/>
        </p:nvSpPr>
        <p:spPr>
          <a:xfrm>
            <a:off x="2872504" y="3235886"/>
            <a:ext cx="65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643892-39D5-C043-96F9-9E81C9110376}"/>
              </a:ext>
            </a:extLst>
          </p:cNvPr>
          <p:cNvCxnSpPr>
            <a:cxnSpLocks/>
          </p:cNvCxnSpPr>
          <p:nvPr/>
        </p:nvCxnSpPr>
        <p:spPr>
          <a:xfrm>
            <a:off x="2707909" y="3183194"/>
            <a:ext cx="244841" cy="1367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622261-5A2F-9E40-A1A5-5CA760B32349}"/>
              </a:ext>
            </a:extLst>
          </p:cNvPr>
          <p:cNvGrpSpPr/>
          <p:nvPr/>
        </p:nvGrpSpPr>
        <p:grpSpPr>
          <a:xfrm>
            <a:off x="2023580" y="2585653"/>
            <a:ext cx="2786063" cy="1014412"/>
            <a:chOff x="4493811" y="5510942"/>
            <a:chExt cx="2786063" cy="101441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42ECF4F-D236-B149-9DE4-5B9F5C0A528F}"/>
                </a:ext>
              </a:extLst>
            </p:cNvPr>
            <p:cNvSpPr/>
            <p:nvPr/>
          </p:nvSpPr>
          <p:spPr>
            <a:xfrm>
              <a:off x="4493811" y="5510942"/>
              <a:ext cx="2786063" cy="10144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89A8D32-2B48-D546-BD18-9D8483E9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4894" y="5716200"/>
              <a:ext cx="603895" cy="60389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ED60DF-B02A-D548-876F-5E84751E9745}"/>
              </a:ext>
            </a:extLst>
          </p:cNvPr>
          <p:cNvGrpSpPr/>
          <p:nvPr/>
        </p:nvGrpSpPr>
        <p:grpSpPr>
          <a:xfrm>
            <a:off x="2028825" y="2585653"/>
            <a:ext cx="2786063" cy="1018795"/>
            <a:chOff x="774297" y="5343452"/>
            <a:chExt cx="2786063" cy="101441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9A93445-4730-B940-8EC8-B3ECF1491EFB}"/>
                </a:ext>
              </a:extLst>
            </p:cNvPr>
            <p:cNvSpPr/>
            <p:nvPr/>
          </p:nvSpPr>
          <p:spPr>
            <a:xfrm>
              <a:off x="774297" y="5343452"/>
              <a:ext cx="2786063" cy="101441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D331FF-5233-7843-AF05-64A9DB2C79A5}"/>
                </a:ext>
              </a:extLst>
            </p:cNvPr>
            <p:cNvSpPr txBox="1"/>
            <p:nvPr/>
          </p:nvSpPr>
          <p:spPr>
            <a:xfrm>
              <a:off x="1707748" y="5665992"/>
              <a:ext cx="1214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Program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644B37-6B27-C449-86B1-61C368758FFB}"/>
              </a:ext>
            </a:extLst>
          </p:cNvPr>
          <p:cNvSpPr txBox="1"/>
          <p:nvPr/>
        </p:nvSpPr>
        <p:spPr>
          <a:xfrm>
            <a:off x="7755730" y="3180809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11010100100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B15AE2-1BCD-774F-BE58-A0D8C1EA2528}"/>
              </a:ext>
            </a:extLst>
          </p:cNvPr>
          <p:cNvSpPr txBox="1"/>
          <p:nvPr/>
        </p:nvSpPr>
        <p:spPr>
          <a:xfrm>
            <a:off x="614363" y="5098245"/>
            <a:ext cx="440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 to and from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Disk updates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 can advance in-memory state</a:t>
            </a:r>
          </a:p>
        </p:txBody>
      </p:sp>
    </p:spTree>
    <p:extLst>
      <p:ext uri="{BB962C8B-B14F-4D97-AF65-F5344CB8AC3E}">
        <p14:creationId xmlns:p14="http://schemas.microsoft.com/office/powerpoint/2010/main" val="351109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1782 L -0.08971 0.0588 C -0.10833 0.0757 -0.13607 0.08565 -0.16549 0.08565 C -0.19896 0.08565 -0.22578 0.0757 -0.2444 0.05811 L -0.33372 -0.01782 " pathEditMode="relative" rAng="10800000" ptsTypes="AAA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0901 -0.04051 C 0.10885 -0.04954 0.13698 -0.0544 0.16653 -0.0544 C 0.20013 -0.0544 0.22708 -0.04954 0.24583 -0.04051 L 0.33607 4.81481E-6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97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2" grpId="0"/>
      <p:bldP spid="12" grpId="1"/>
      <p:bldP spid="16" grpId="0"/>
      <p:bldP spid="23" grpId="0"/>
      <p:bldP spid="24" grpId="0"/>
      <p:bldP spid="25" grpId="0"/>
      <p:bldP spid="37" grpId="0"/>
      <p:bldP spid="3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4427-53EE-644F-8E06-8285612C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some execution of the implementation ought to be allowed?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59A6A3-60FF-734D-8702-221980BC602A}"/>
              </a:ext>
            </a:extLst>
          </p:cNvPr>
          <p:cNvGrpSpPr/>
          <p:nvPr/>
        </p:nvGrpSpPr>
        <p:grpSpPr>
          <a:xfrm>
            <a:off x="423498" y="4527588"/>
            <a:ext cx="1664293" cy="1664293"/>
            <a:chOff x="196323" y="4340118"/>
            <a:chExt cx="1664293" cy="16642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B46D46-2BCF-BE47-BEE2-022EFCDEA16E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9557B9-C21F-4047-A916-7C70B17AC38C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46C62DD-DB0E-C640-8E62-15AB21107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264E4E6-1138-8448-8BB7-453585FFDCA3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A1DC564B-64FD-5E41-A376-D4D0AB02A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D9BAAC4-8336-574E-BDD5-6DE3BEA71755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9061139-96AB-BC44-9FA2-5065677F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918595-6451-A240-AA24-D4166804A6A9}"/>
              </a:ext>
            </a:extLst>
          </p:cNvPr>
          <p:cNvGrpSpPr/>
          <p:nvPr/>
        </p:nvGrpSpPr>
        <p:grpSpPr>
          <a:xfrm>
            <a:off x="2841159" y="4527587"/>
            <a:ext cx="1664293" cy="1664293"/>
            <a:chOff x="196323" y="4340118"/>
            <a:chExt cx="1664293" cy="166429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115C15-0753-E24C-8265-A60E8DE081BA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FA0741-1E97-E441-A939-1185CF832762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AC34299-86C2-E54F-B8F2-64875F0D9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7D1716B-7D90-FF43-A7A0-DE25DA5750CB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5FB57571-1713-8C49-A8A4-73BBD5340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168DC7-9293-A545-9C70-0284D493451A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81A919B-F7A1-2D4E-93F2-0D73580D0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308FBA-E6F2-354A-9F81-D1E4A2E09E73}"/>
              </a:ext>
            </a:extLst>
          </p:cNvPr>
          <p:cNvGrpSpPr/>
          <p:nvPr/>
        </p:nvGrpSpPr>
        <p:grpSpPr>
          <a:xfrm>
            <a:off x="5263853" y="4561214"/>
            <a:ext cx="1664293" cy="1664293"/>
            <a:chOff x="196323" y="4340118"/>
            <a:chExt cx="1664293" cy="166429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0B37C3-D786-7A4A-9CDB-736F65EB9C31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A9B9EB-A5F3-D24A-860D-03640A4E3521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B5B72E0-A281-F84E-AA5E-EE239FB4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FF496D9-81D3-1C4F-B501-748F89B012AC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4F8B9FCC-5211-704E-977A-41F7B37B8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CE9C909-F804-DB45-998F-B4EF84B22519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BFEA85F-B7D1-EE4D-BEA6-815AE1295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F30621-D5A1-8A4B-8192-90820147CF64}"/>
              </a:ext>
            </a:extLst>
          </p:cNvPr>
          <p:cNvGrpSpPr/>
          <p:nvPr/>
        </p:nvGrpSpPr>
        <p:grpSpPr>
          <a:xfrm>
            <a:off x="7860546" y="4603213"/>
            <a:ext cx="1664293" cy="1664293"/>
            <a:chOff x="196323" y="4340118"/>
            <a:chExt cx="1664293" cy="166429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CF016BC-8A7A-3149-8DDA-09057A34BAAC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671A93-F65F-F543-B4AD-9D1D392EDFA1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286AA7F-0B9A-A84C-A9CA-4A3A595EF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20D9618-4E98-3849-BBB7-9855D636CA74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75CDE90-881F-3D43-B93E-A0CA94865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0DE37FF-CE31-1E4B-A4DF-F4695C44D33D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B6FF25E-F1B5-FF4E-947D-E939580E1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1F058A-EF59-9340-A92A-3070256E81E8}"/>
              </a:ext>
            </a:extLst>
          </p:cNvPr>
          <p:cNvGrpSpPr/>
          <p:nvPr/>
        </p:nvGrpSpPr>
        <p:grpSpPr>
          <a:xfrm>
            <a:off x="10258333" y="4600037"/>
            <a:ext cx="1664293" cy="1664293"/>
            <a:chOff x="196323" y="4340118"/>
            <a:chExt cx="1664293" cy="166429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7F1965-8EFC-3348-9C42-FD1A36F6CF94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C6C7DAF-47FA-0543-AFC2-8472B9DEE2F3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4D90428-9979-FA48-B757-3DA4C5660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580078-8B96-3341-ADE3-D8A5DC2A6C86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A842D78C-097E-D149-BE70-9C6016C9F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D9929FB-C429-CB45-9410-F4A9300674A2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76FB3A6-F51F-ED42-8D39-29762CD9E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A2234577-EA6B-9F4F-B6C6-645AB51E667B}"/>
              </a:ext>
            </a:extLst>
          </p:cNvPr>
          <p:cNvSpPr/>
          <p:nvPr/>
        </p:nvSpPr>
        <p:spPr>
          <a:xfrm>
            <a:off x="2076250" y="5274007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B1EEC2D-1EE3-B04B-8BCB-59D0B7EB2A3B}"/>
              </a:ext>
            </a:extLst>
          </p:cNvPr>
          <p:cNvSpPr/>
          <p:nvPr/>
        </p:nvSpPr>
        <p:spPr>
          <a:xfrm>
            <a:off x="4500837" y="5253231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A78F4661-AD41-7D4D-9F82-7EF2C9063E25}"/>
              </a:ext>
            </a:extLst>
          </p:cNvPr>
          <p:cNvSpPr/>
          <p:nvPr/>
        </p:nvSpPr>
        <p:spPr>
          <a:xfrm>
            <a:off x="6991408" y="5253231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2CA5CA42-AA7B-1346-8E42-9966FBACB196}"/>
              </a:ext>
            </a:extLst>
          </p:cNvPr>
          <p:cNvSpPr/>
          <p:nvPr/>
        </p:nvSpPr>
        <p:spPr>
          <a:xfrm>
            <a:off x="9532612" y="5281293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B5B58-0854-E943-BFAA-DBB3CEA4B06B}"/>
              </a:ext>
            </a:extLst>
          </p:cNvPr>
          <p:cNvSpPr txBox="1"/>
          <p:nvPr/>
        </p:nvSpPr>
        <p:spPr>
          <a:xfrm>
            <a:off x="2087791" y="5507810"/>
            <a:ext cx="71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23CBDA-DA24-A941-A9DA-31544D7EE7A3}"/>
              </a:ext>
            </a:extLst>
          </p:cNvPr>
          <p:cNvSpPr txBox="1"/>
          <p:nvPr/>
        </p:nvSpPr>
        <p:spPr>
          <a:xfrm>
            <a:off x="4500837" y="5614072"/>
            <a:ext cx="76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</a:t>
            </a:r>
          </a:p>
          <a:p>
            <a:pPr algn="ctr"/>
            <a:r>
              <a:rPr lang="en-US" dirty="0"/>
              <a:t>(a,1)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DAF1C0-817B-954D-9638-81EEC30D2FF6}"/>
              </a:ext>
            </a:extLst>
          </p:cNvPr>
          <p:cNvSpPr txBox="1"/>
          <p:nvPr/>
        </p:nvSpPr>
        <p:spPr>
          <a:xfrm>
            <a:off x="6875025" y="5527461"/>
            <a:ext cx="91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Return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AE093B-AA25-1141-92B5-670BF988ED49}"/>
              </a:ext>
            </a:extLst>
          </p:cNvPr>
          <p:cNvSpPr txBox="1"/>
          <p:nvPr/>
        </p:nvSpPr>
        <p:spPr>
          <a:xfrm>
            <a:off x="9403882" y="5513009"/>
            <a:ext cx="96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Write</a:t>
            </a:r>
          </a:p>
          <a:p>
            <a:pPr algn="ctr"/>
            <a:r>
              <a:rPr lang="en-US" dirty="0"/>
              <a:t>page</a:t>
            </a:r>
          </a:p>
          <a:p>
            <a:pPr algn="ctr"/>
            <a:r>
              <a:rPr lang="en-US" dirty="0"/>
              <a:t>back to</a:t>
            </a:r>
          </a:p>
          <a:p>
            <a:pPr algn="ctr"/>
            <a:r>
              <a:rPr lang="en-US" dirty="0"/>
              <a:t>disk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A4BC89-4A04-4F4F-88E6-9E0E67BD59A2}"/>
              </a:ext>
            </a:extLst>
          </p:cNvPr>
          <p:cNvSpPr txBox="1"/>
          <p:nvPr/>
        </p:nvSpPr>
        <p:spPr>
          <a:xfrm>
            <a:off x="6876944" y="5527461"/>
            <a:ext cx="91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Return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425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542C-CBA8-0A46-8D9C-84A5EEC3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F1993-813D-8043-8384-BA1A434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559809" cy="4351338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abstraction function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 is a function that maps the state-space of one state machine to the state of another.</a:t>
            </a:r>
          </a:p>
          <a:p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can transition to </a:t>
            </a:r>
            <a:r>
              <a:rPr lang="en-US" i="1" dirty="0"/>
              <a:t>y</a:t>
            </a:r>
            <a:r>
              <a:rPr lang="en-US" dirty="0"/>
              <a:t> then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can transition to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y</a:t>
            </a:r>
            <a:r>
              <a:rPr lang="en-US" dirty="0"/>
              <a:t>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BF819-824A-224A-B2ED-D24A020629D5}"/>
              </a:ext>
            </a:extLst>
          </p:cNvPr>
          <p:cNvSpPr/>
          <p:nvPr/>
        </p:nvSpPr>
        <p:spPr>
          <a:xfrm>
            <a:off x="529390" y="3429001"/>
            <a:ext cx="6173962" cy="2845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9D76F-EC13-6148-9BF1-7B0FF19F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25519"/>
            <a:ext cx="5640022" cy="209962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9DD74A7-7ED3-E14B-9BD6-D1E1B588C47A}"/>
              </a:ext>
            </a:extLst>
          </p:cNvPr>
          <p:cNvSpPr/>
          <p:nvPr/>
        </p:nvSpPr>
        <p:spPr>
          <a:xfrm>
            <a:off x="6874933" y="4585118"/>
            <a:ext cx="1388534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C8CE2A-B736-9B4B-AD69-9411965DDFB5}"/>
              </a:ext>
            </a:extLst>
          </p:cNvPr>
          <p:cNvGrpSpPr/>
          <p:nvPr/>
        </p:nvGrpSpPr>
        <p:grpSpPr>
          <a:xfrm>
            <a:off x="8775302" y="3746919"/>
            <a:ext cx="1262064" cy="2430044"/>
            <a:chOff x="838199" y="2027656"/>
            <a:chExt cx="1262064" cy="243004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6A6EA1F-B64B-CD43-9A89-950B82F71905}"/>
                </a:ext>
              </a:extLst>
            </p:cNvPr>
            <p:cNvSpPr/>
            <p:nvPr/>
          </p:nvSpPr>
          <p:spPr>
            <a:xfrm>
              <a:off x="838200" y="2027656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4B9309-98CB-D946-969B-84F654F88EDD}"/>
                </a:ext>
              </a:extLst>
            </p:cNvPr>
            <p:cNvGrpSpPr/>
            <p:nvPr/>
          </p:nvGrpSpPr>
          <p:grpSpPr>
            <a:xfrm>
              <a:off x="838199" y="2113384"/>
              <a:ext cx="1262063" cy="1101286"/>
              <a:chOff x="8943401" y="1828800"/>
              <a:chExt cx="1262063" cy="110128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FD0EFD0-B7C7-164C-A8FD-BA5374C628CE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E8CC2A-DE08-6E41-A18D-F8A9C0D0116F}"/>
                  </a:ext>
                </a:extLst>
              </p:cNvPr>
              <p:cNvSpPr txBox="1"/>
              <p:nvPr/>
            </p:nvSpPr>
            <p:spPr>
              <a:xfrm>
                <a:off x="8943401" y="2168367"/>
                <a:ext cx="1262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{ b : 1}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6B72A-0D98-8544-94AC-3063C0B59615}"/>
              </a:ext>
            </a:extLst>
          </p:cNvPr>
          <p:cNvGrpSpPr/>
          <p:nvPr/>
        </p:nvGrpSpPr>
        <p:grpSpPr>
          <a:xfrm>
            <a:off x="8845593" y="5006936"/>
            <a:ext cx="1101286" cy="1101286"/>
            <a:chOff x="9014265" y="1828800"/>
            <a:chExt cx="1101286" cy="11012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AC558B-B523-D248-9338-55A1E8947C65}"/>
                </a:ext>
              </a:extLst>
            </p:cNvPr>
            <p:cNvSpPr/>
            <p:nvPr/>
          </p:nvSpPr>
          <p:spPr>
            <a:xfrm>
              <a:off x="9014265" y="1828800"/>
              <a:ext cx="1101286" cy="1101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45751C-EC27-404A-AF32-31FF643B325B}"/>
                </a:ext>
              </a:extLst>
            </p:cNvPr>
            <p:cNvSpPr txBox="1"/>
            <p:nvPr/>
          </p:nvSpPr>
          <p:spPr>
            <a:xfrm>
              <a:off x="9160676" y="2023989"/>
              <a:ext cx="954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 a : 1,</a:t>
              </a:r>
            </a:p>
            <a:p>
              <a:r>
                <a:rPr lang="en-US" dirty="0"/>
                <a:t>  b : 1 }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62DFB6-517D-954C-8744-56059C0710C2}"/>
              </a:ext>
            </a:extLst>
          </p:cNvPr>
          <p:cNvSpPr txBox="1"/>
          <p:nvPr/>
        </p:nvSpPr>
        <p:spPr>
          <a:xfrm>
            <a:off x="7322015" y="4095270"/>
            <a:ext cx="1285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65BEC-6605-204D-8BAE-E33A38E34679}"/>
              </a:ext>
            </a:extLst>
          </p:cNvPr>
          <p:cNvSpPr txBox="1"/>
          <p:nvPr/>
        </p:nvSpPr>
        <p:spPr>
          <a:xfrm>
            <a:off x="5484084" y="4137021"/>
            <a:ext cx="1172606" cy="40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{b : 1}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836885-D969-7746-81B6-1F248EA6EEA8}"/>
              </a:ext>
            </a:extLst>
          </p:cNvPr>
          <p:cNvSpPr txBox="1"/>
          <p:nvPr/>
        </p:nvSpPr>
        <p:spPr>
          <a:xfrm>
            <a:off x="10398009" y="3849048"/>
            <a:ext cx="226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Persistent –</a:t>
            </a:r>
          </a:p>
          <a:p>
            <a:r>
              <a:rPr lang="en-US" dirty="0"/>
              <a:t>Disk only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0EC1A1-4A53-FF41-BA3F-45DB81F0A923}"/>
              </a:ext>
            </a:extLst>
          </p:cNvPr>
          <p:cNvSpPr txBox="1"/>
          <p:nvPr/>
        </p:nvSpPr>
        <p:spPr>
          <a:xfrm>
            <a:off x="10387721" y="5355540"/>
            <a:ext cx="226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Ephemeral –</a:t>
            </a:r>
          </a:p>
          <a:p>
            <a:r>
              <a:rPr lang="en-US" dirty="0"/>
              <a:t>Disk + cache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2DAD64-1593-4946-A60C-FB236407D1F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857044" y="4172214"/>
            <a:ext cx="540965" cy="21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54112D-FAB4-FE41-B8E0-F3F95D588672}"/>
              </a:ext>
            </a:extLst>
          </p:cNvPr>
          <p:cNvCxnSpPr>
            <a:stCxn id="19" idx="1"/>
            <a:endCxn id="14" idx="6"/>
          </p:cNvCxnSpPr>
          <p:nvPr/>
        </p:nvCxnSpPr>
        <p:spPr>
          <a:xfrm flipH="1" flipV="1">
            <a:off x="9946879" y="5557579"/>
            <a:ext cx="440842" cy="121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97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4427-53EE-644F-8E06-8285612C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refinement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59A6A3-60FF-734D-8702-221980BC602A}"/>
              </a:ext>
            </a:extLst>
          </p:cNvPr>
          <p:cNvGrpSpPr/>
          <p:nvPr/>
        </p:nvGrpSpPr>
        <p:grpSpPr>
          <a:xfrm>
            <a:off x="423498" y="4527588"/>
            <a:ext cx="1664293" cy="1664293"/>
            <a:chOff x="196323" y="4340118"/>
            <a:chExt cx="1664293" cy="16642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B46D46-2BCF-BE47-BEE2-022EFCDEA16E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9557B9-C21F-4047-A916-7C70B17AC38C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46C62DD-DB0E-C640-8E62-15AB21107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264E4E6-1138-8448-8BB7-453585FFDCA3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A1DC564B-64FD-5E41-A376-D4D0AB02A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D9BAAC4-8336-574E-BDD5-6DE3BEA71755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9061139-96AB-BC44-9FA2-5065677F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918595-6451-A240-AA24-D4166804A6A9}"/>
              </a:ext>
            </a:extLst>
          </p:cNvPr>
          <p:cNvGrpSpPr/>
          <p:nvPr/>
        </p:nvGrpSpPr>
        <p:grpSpPr>
          <a:xfrm>
            <a:off x="2841159" y="4527587"/>
            <a:ext cx="1664293" cy="1664293"/>
            <a:chOff x="196323" y="4340118"/>
            <a:chExt cx="1664293" cy="166429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115C15-0753-E24C-8265-A60E8DE081BA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FA0741-1E97-E441-A939-1185CF832762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AC34299-86C2-E54F-B8F2-64875F0D9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7D1716B-7D90-FF43-A7A0-DE25DA5750CB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5FB57571-1713-8C49-A8A4-73BBD5340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168DC7-9293-A545-9C70-0284D493451A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81A919B-F7A1-2D4E-93F2-0D73580D0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308FBA-E6F2-354A-9F81-D1E4A2E09E73}"/>
              </a:ext>
            </a:extLst>
          </p:cNvPr>
          <p:cNvGrpSpPr/>
          <p:nvPr/>
        </p:nvGrpSpPr>
        <p:grpSpPr>
          <a:xfrm>
            <a:off x="5263853" y="4561214"/>
            <a:ext cx="1664293" cy="1664293"/>
            <a:chOff x="196323" y="4340118"/>
            <a:chExt cx="1664293" cy="166429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0B37C3-D786-7A4A-9CDB-736F65EB9C31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A9B9EB-A5F3-D24A-860D-03640A4E3521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B5B72E0-A281-F84E-AA5E-EE239FB4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FF496D9-81D3-1C4F-B501-748F89B012AC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4F8B9FCC-5211-704E-977A-41F7B37B8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CE9C909-F804-DB45-998F-B4EF84B22519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BFEA85F-B7D1-EE4D-BEA6-815AE1295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F30621-D5A1-8A4B-8192-90820147CF64}"/>
              </a:ext>
            </a:extLst>
          </p:cNvPr>
          <p:cNvGrpSpPr/>
          <p:nvPr/>
        </p:nvGrpSpPr>
        <p:grpSpPr>
          <a:xfrm>
            <a:off x="7860546" y="4603213"/>
            <a:ext cx="1664293" cy="1664293"/>
            <a:chOff x="196323" y="4340118"/>
            <a:chExt cx="1664293" cy="166429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CF016BC-8A7A-3149-8DDA-09057A34BAAC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671A93-F65F-F543-B4AD-9D1D392EDFA1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286AA7F-0B9A-A84C-A9CA-4A3A595EF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20D9618-4E98-3849-BBB7-9855D636CA74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75CDE90-881F-3D43-B93E-A0CA94865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0DE37FF-CE31-1E4B-A4DF-F4695C44D33D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B6FF25E-F1B5-FF4E-947D-E939580E1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1F058A-EF59-9340-A92A-3070256E81E8}"/>
              </a:ext>
            </a:extLst>
          </p:cNvPr>
          <p:cNvGrpSpPr/>
          <p:nvPr/>
        </p:nvGrpSpPr>
        <p:grpSpPr>
          <a:xfrm>
            <a:off x="10258333" y="4600037"/>
            <a:ext cx="1664293" cy="1664293"/>
            <a:chOff x="196323" y="4340118"/>
            <a:chExt cx="1664293" cy="166429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7F1965-8EFC-3348-9C42-FD1A36F6CF94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C6C7DAF-47FA-0543-AFC2-8472B9DEE2F3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4D90428-9979-FA48-B757-3DA4C5660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580078-8B96-3341-ADE3-D8A5DC2A6C86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A842D78C-097E-D149-BE70-9C6016C9F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D9929FB-C429-CB45-9410-F4A9300674A2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76FB3A6-F51F-ED42-8D39-29762CD9E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A2234577-EA6B-9F4F-B6C6-645AB51E667B}"/>
              </a:ext>
            </a:extLst>
          </p:cNvPr>
          <p:cNvSpPr/>
          <p:nvPr/>
        </p:nvSpPr>
        <p:spPr>
          <a:xfrm>
            <a:off x="2076250" y="5274007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B1EEC2D-1EE3-B04B-8BCB-59D0B7EB2A3B}"/>
              </a:ext>
            </a:extLst>
          </p:cNvPr>
          <p:cNvSpPr/>
          <p:nvPr/>
        </p:nvSpPr>
        <p:spPr>
          <a:xfrm>
            <a:off x="4500837" y="5253231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A78F4661-AD41-7D4D-9F82-7EF2C9063E25}"/>
              </a:ext>
            </a:extLst>
          </p:cNvPr>
          <p:cNvSpPr/>
          <p:nvPr/>
        </p:nvSpPr>
        <p:spPr>
          <a:xfrm>
            <a:off x="6991408" y="5253231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2CA5CA42-AA7B-1346-8E42-9966FBACB196}"/>
              </a:ext>
            </a:extLst>
          </p:cNvPr>
          <p:cNvSpPr/>
          <p:nvPr/>
        </p:nvSpPr>
        <p:spPr>
          <a:xfrm>
            <a:off x="9532612" y="5281293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B5B58-0854-E943-BFAA-DBB3CEA4B06B}"/>
              </a:ext>
            </a:extLst>
          </p:cNvPr>
          <p:cNvSpPr txBox="1"/>
          <p:nvPr/>
        </p:nvSpPr>
        <p:spPr>
          <a:xfrm>
            <a:off x="2087791" y="5507810"/>
            <a:ext cx="71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23CBDA-DA24-A941-A9DA-31544D7EE7A3}"/>
              </a:ext>
            </a:extLst>
          </p:cNvPr>
          <p:cNvSpPr txBox="1"/>
          <p:nvPr/>
        </p:nvSpPr>
        <p:spPr>
          <a:xfrm>
            <a:off x="4500837" y="5614072"/>
            <a:ext cx="76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</a:t>
            </a:r>
          </a:p>
          <a:p>
            <a:pPr algn="ctr"/>
            <a:r>
              <a:rPr lang="en-US" dirty="0"/>
              <a:t>(a,1)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DAF1C0-817B-954D-9638-81EEC30D2FF6}"/>
              </a:ext>
            </a:extLst>
          </p:cNvPr>
          <p:cNvSpPr txBox="1"/>
          <p:nvPr/>
        </p:nvSpPr>
        <p:spPr>
          <a:xfrm>
            <a:off x="6875025" y="5527461"/>
            <a:ext cx="91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Return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AE093B-AA25-1141-92B5-670BF988ED49}"/>
              </a:ext>
            </a:extLst>
          </p:cNvPr>
          <p:cNvSpPr txBox="1"/>
          <p:nvPr/>
        </p:nvSpPr>
        <p:spPr>
          <a:xfrm>
            <a:off x="9403882" y="5513009"/>
            <a:ext cx="96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Write</a:t>
            </a:r>
          </a:p>
          <a:p>
            <a:pPr algn="ctr"/>
            <a:r>
              <a:rPr lang="en-US" dirty="0"/>
              <a:t>page</a:t>
            </a:r>
          </a:p>
          <a:p>
            <a:pPr algn="ctr"/>
            <a:r>
              <a:rPr lang="en-US" dirty="0"/>
              <a:t>back to</a:t>
            </a:r>
          </a:p>
          <a:p>
            <a:pPr algn="ctr"/>
            <a:r>
              <a:rPr lang="en-US" dirty="0"/>
              <a:t>disk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CC53DE6-18C4-D44E-A27F-D0E12838645F}"/>
              </a:ext>
            </a:extLst>
          </p:cNvPr>
          <p:cNvGrpSpPr/>
          <p:nvPr/>
        </p:nvGrpSpPr>
        <p:grpSpPr>
          <a:xfrm>
            <a:off x="3051004" y="1416244"/>
            <a:ext cx="1262063" cy="2430044"/>
            <a:chOff x="838200" y="2027656"/>
            <a:chExt cx="1262063" cy="2430044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832B1361-F7D8-EF4C-A930-6602F5385565}"/>
                </a:ext>
              </a:extLst>
            </p:cNvPr>
            <p:cNvSpPr/>
            <p:nvPr/>
          </p:nvSpPr>
          <p:spPr>
            <a:xfrm>
              <a:off x="838200" y="2027656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C2EB35C-85FC-1F4B-A15A-6F254693E54A}"/>
                </a:ext>
              </a:extLst>
            </p:cNvPr>
            <p:cNvGrpSpPr/>
            <p:nvPr/>
          </p:nvGrpSpPr>
          <p:grpSpPr>
            <a:xfrm>
              <a:off x="909063" y="2113384"/>
              <a:ext cx="1101286" cy="1101286"/>
              <a:chOff x="9014265" y="1828800"/>
              <a:chExt cx="1101286" cy="110128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ACAD25F-D445-6941-9138-E12E9A46D881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75A22A-A7F1-FC40-A308-A79D91BB1B52}"/>
                  </a:ext>
                </a:extLst>
              </p:cNvPr>
              <p:cNvSpPr txBox="1"/>
              <p:nvPr/>
            </p:nvSpPr>
            <p:spPr>
              <a:xfrm>
                <a:off x="9374992" y="2168367"/>
                <a:ext cx="50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}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3711C3F-6F1D-9E45-82E3-F9278072B4D1}"/>
                </a:ext>
              </a:extLst>
            </p:cNvPr>
            <p:cNvGrpSpPr/>
            <p:nvPr/>
          </p:nvGrpSpPr>
          <p:grpSpPr>
            <a:xfrm>
              <a:off x="932873" y="3280204"/>
              <a:ext cx="1101286" cy="1101286"/>
              <a:chOff x="9014265" y="1828800"/>
              <a:chExt cx="1101286" cy="110128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5F52AD8-F485-4C42-B10D-5A09B2E59F80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DF3FE14-ED33-DA41-8219-02FDC40CCA08}"/>
                  </a:ext>
                </a:extLst>
              </p:cNvPr>
              <p:cNvSpPr txBox="1"/>
              <p:nvPr/>
            </p:nvSpPr>
            <p:spPr>
              <a:xfrm>
                <a:off x="9374992" y="2168367"/>
                <a:ext cx="50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}</a:t>
                </a:r>
              </a:p>
            </p:txBody>
          </p:sp>
        </p:grp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E6E39889-F195-2248-AA7E-3347DB17683D}"/>
              </a:ext>
            </a:extLst>
          </p:cNvPr>
          <p:cNvSpPr/>
          <p:nvPr/>
        </p:nvSpPr>
        <p:spPr>
          <a:xfrm>
            <a:off x="4503992" y="2489552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52A09D-AB65-9545-B3A0-7492DE2C5CDF}"/>
              </a:ext>
            </a:extLst>
          </p:cNvPr>
          <p:cNvSpPr txBox="1"/>
          <p:nvPr/>
        </p:nvSpPr>
        <p:spPr>
          <a:xfrm>
            <a:off x="4486196" y="1553197"/>
            <a:ext cx="957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Put (a, 1)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C5952A8-2DC8-E644-8D02-68FC2BED6D02}"/>
              </a:ext>
            </a:extLst>
          </p:cNvPr>
          <p:cNvSpPr/>
          <p:nvPr/>
        </p:nvSpPr>
        <p:spPr>
          <a:xfrm>
            <a:off x="9399484" y="2530068"/>
            <a:ext cx="957263" cy="16481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AEA33C-42B3-A948-9ADC-B75AC5436D41}"/>
              </a:ext>
            </a:extLst>
          </p:cNvPr>
          <p:cNvSpPr txBox="1"/>
          <p:nvPr/>
        </p:nvSpPr>
        <p:spPr>
          <a:xfrm>
            <a:off x="9399484" y="1952936"/>
            <a:ext cx="9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fsync</a:t>
            </a:r>
            <a:endParaRPr lang="en-US" sz="2400" dirty="0"/>
          </a:p>
        </p:txBody>
      </p:sp>
      <p:pic>
        <p:nvPicPr>
          <p:cNvPr id="64" name="Picture 2" descr="https://lh3.googleusercontent.com/EFpjsGuVexf4Xylx9oZFoD9Q8V068Aq98pBdQjl7noNZOwp9pvEMBm1oNSdP3zRHGH7jLmPmLzpUeSNbzFBSt2rSp4ukEJckrafPv7kfi_XQ-zmzbMTd7Fty7A85dSQviZQD2EoM0rysww">
            <a:extLst>
              <a:ext uri="{FF2B5EF4-FFF2-40B4-BE49-F238E27FC236}">
                <a16:creationId xmlns:a16="http://schemas.microsoft.com/office/drawing/2014/main" id="{1CFDD29A-2411-4848-AACE-35AFDEF1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38" y="1631382"/>
            <a:ext cx="520554" cy="41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76C8921-4CE6-664A-B276-269566563287}"/>
              </a:ext>
            </a:extLst>
          </p:cNvPr>
          <p:cNvGrpSpPr/>
          <p:nvPr/>
        </p:nvGrpSpPr>
        <p:grpSpPr>
          <a:xfrm>
            <a:off x="10459447" y="1416244"/>
            <a:ext cx="1262063" cy="2430044"/>
            <a:chOff x="5950153" y="1498265"/>
            <a:chExt cx="1262063" cy="2430044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3ACAA9DB-2A9E-BC46-B51B-69DF7C730369}"/>
                </a:ext>
              </a:extLst>
            </p:cNvPr>
            <p:cNvSpPr/>
            <p:nvPr/>
          </p:nvSpPr>
          <p:spPr>
            <a:xfrm>
              <a:off x="5950153" y="1498265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623DAA7-A84A-5B46-9657-CC4EF7C6734E}"/>
                </a:ext>
              </a:extLst>
            </p:cNvPr>
            <p:cNvGrpSpPr/>
            <p:nvPr/>
          </p:nvGrpSpPr>
          <p:grpSpPr>
            <a:xfrm>
              <a:off x="6030541" y="2739237"/>
              <a:ext cx="1101286" cy="1101286"/>
              <a:chOff x="9014265" y="1828800"/>
              <a:chExt cx="1101286" cy="1101286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3D8C8-BE9F-DC4A-A3E5-8918F3EF66CC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7AE2113-22EA-8449-927E-9721D848AD0E}"/>
                  </a:ext>
                </a:extLst>
              </p:cNvPr>
              <p:cNvSpPr txBox="1"/>
              <p:nvPr/>
            </p:nvSpPr>
            <p:spPr>
              <a:xfrm>
                <a:off x="9160676" y="2168367"/>
                <a:ext cx="954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 }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B6B7437-2D93-0840-9A49-7F19326A5BA9}"/>
                </a:ext>
              </a:extLst>
            </p:cNvPr>
            <p:cNvGrpSpPr/>
            <p:nvPr/>
          </p:nvGrpSpPr>
          <p:grpSpPr>
            <a:xfrm>
              <a:off x="6030541" y="1555649"/>
              <a:ext cx="1101286" cy="1101286"/>
              <a:chOff x="9014265" y="1828800"/>
              <a:chExt cx="1101286" cy="110128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A1B3048-4A3F-F54E-AE32-F2B44C39065E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C429737-D502-9A45-80CF-D35F148A6949}"/>
                  </a:ext>
                </a:extLst>
              </p:cNvPr>
              <p:cNvSpPr txBox="1"/>
              <p:nvPr/>
            </p:nvSpPr>
            <p:spPr>
              <a:xfrm>
                <a:off x="9160676" y="2168367"/>
                <a:ext cx="954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 }</a:t>
                </a: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C09045A-6F4A-3840-9A7F-F7E5E594D738}"/>
              </a:ext>
            </a:extLst>
          </p:cNvPr>
          <p:cNvGrpSpPr/>
          <p:nvPr/>
        </p:nvGrpSpPr>
        <p:grpSpPr>
          <a:xfrm>
            <a:off x="5596149" y="1416244"/>
            <a:ext cx="1262063" cy="2430044"/>
            <a:chOff x="3514695" y="1498265"/>
            <a:chExt cx="1262063" cy="243004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51525B-5C62-304A-B603-FBB5DC5CAD7B}"/>
                </a:ext>
              </a:extLst>
            </p:cNvPr>
            <p:cNvGrpSpPr/>
            <p:nvPr/>
          </p:nvGrpSpPr>
          <p:grpSpPr>
            <a:xfrm>
              <a:off x="3514695" y="1498265"/>
              <a:ext cx="1262063" cy="2430044"/>
              <a:chOff x="838200" y="2027656"/>
              <a:chExt cx="1262063" cy="2430044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F9868EBD-00F2-5547-ADEB-113EFA8A4C56}"/>
                  </a:ext>
                </a:extLst>
              </p:cNvPr>
              <p:cNvSpPr/>
              <p:nvPr/>
            </p:nvSpPr>
            <p:spPr>
              <a:xfrm>
                <a:off x="838200" y="2027656"/>
                <a:ext cx="1262063" cy="24300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F2B1FD7-B949-EA49-93A3-40448E2745FF}"/>
                  </a:ext>
                </a:extLst>
              </p:cNvPr>
              <p:cNvGrpSpPr/>
              <p:nvPr/>
            </p:nvGrpSpPr>
            <p:grpSpPr>
              <a:xfrm>
                <a:off x="909063" y="2113384"/>
                <a:ext cx="1101286" cy="1101286"/>
                <a:chOff x="9014265" y="1828800"/>
                <a:chExt cx="1101286" cy="1101286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540B74E0-1A79-6F47-8FA7-A669030FB400}"/>
                    </a:ext>
                  </a:extLst>
                </p:cNvPr>
                <p:cNvSpPr/>
                <p:nvPr/>
              </p:nvSpPr>
              <p:spPr>
                <a:xfrm>
                  <a:off x="9014265" y="1828800"/>
                  <a:ext cx="1101286" cy="1101286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532B2DB-5AB1-304E-B778-FD9B21B6BA84}"/>
                    </a:ext>
                  </a:extLst>
                </p:cNvPr>
                <p:cNvSpPr txBox="1"/>
                <p:nvPr/>
              </p:nvSpPr>
              <p:spPr>
                <a:xfrm>
                  <a:off x="9374992" y="2168367"/>
                  <a:ext cx="5018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{ }</a:t>
                  </a:r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F63B363-39D1-2C48-A8F3-E5659F7E2806}"/>
                </a:ext>
              </a:extLst>
            </p:cNvPr>
            <p:cNvGrpSpPr/>
            <p:nvPr/>
          </p:nvGrpSpPr>
          <p:grpSpPr>
            <a:xfrm>
              <a:off x="3584879" y="2780686"/>
              <a:ext cx="1101286" cy="1101286"/>
              <a:chOff x="9014265" y="1828800"/>
              <a:chExt cx="1101286" cy="1101286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B4F716-7C2D-DD4B-A85C-0BD8E857194D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BB6E961-B0B6-D54E-BB24-2069B3CF80C4}"/>
                  </a:ext>
                </a:extLst>
              </p:cNvPr>
              <p:cNvSpPr txBox="1"/>
              <p:nvPr/>
            </p:nvSpPr>
            <p:spPr>
              <a:xfrm>
                <a:off x="9160676" y="2168367"/>
                <a:ext cx="954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 }</a:t>
                </a:r>
              </a:p>
            </p:txBody>
          </p:sp>
        </p:grpSp>
      </p:grpSp>
      <p:sp>
        <p:nvSpPr>
          <p:cNvPr id="3" name="Up Arrow 2">
            <a:extLst>
              <a:ext uri="{FF2B5EF4-FFF2-40B4-BE49-F238E27FC236}">
                <a16:creationId xmlns:a16="http://schemas.microsoft.com/office/drawing/2014/main" id="{EF98A036-DC3D-3B49-ABC2-DB1D0EC52860}"/>
              </a:ext>
            </a:extLst>
          </p:cNvPr>
          <p:cNvSpPr/>
          <p:nvPr/>
        </p:nvSpPr>
        <p:spPr>
          <a:xfrm>
            <a:off x="10749974" y="3878158"/>
            <a:ext cx="628999" cy="6812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 Arrow 96">
            <a:extLst>
              <a:ext uri="{FF2B5EF4-FFF2-40B4-BE49-F238E27FC236}">
                <a16:creationId xmlns:a16="http://schemas.microsoft.com/office/drawing/2014/main" id="{2BB87DB7-2098-CC46-A15A-1B89F4F35D35}"/>
              </a:ext>
            </a:extLst>
          </p:cNvPr>
          <p:cNvSpPr/>
          <p:nvPr/>
        </p:nvSpPr>
        <p:spPr>
          <a:xfrm>
            <a:off x="8338476" y="3903410"/>
            <a:ext cx="628999" cy="6812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 Arrow 97">
            <a:extLst>
              <a:ext uri="{FF2B5EF4-FFF2-40B4-BE49-F238E27FC236}">
                <a16:creationId xmlns:a16="http://schemas.microsoft.com/office/drawing/2014/main" id="{F4C1F05D-A228-FE4A-A776-D3C5E0605C30}"/>
              </a:ext>
            </a:extLst>
          </p:cNvPr>
          <p:cNvSpPr/>
          <p:nvPr/>
        </p:nvSpPr>
        <p:spPr>
          <a:xfrm>
            <a:off x="5817447" y="3859164"/>
            <a:ext cx="628999" cy="6812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>
            <a:extLst>
              <a:ext uri="{FF2B5EF4-FFF2-40B4-BE49-F238E27FC236}">
                <a16:creationId xmlns:a16="http://schemas.microsoft.com/office/drawing/2014/main" id="{A9BA08F7-D417-A84B-910B-F1B798E0D24C}"/>
              </a:ext>
            </a:extLst>
          </p:cNvPr>
          <p:cNvSpPr/>
          <p:nvPr/>
        </p:nvSpPr>
        <p:spPr>
          <a:xfrm>
            <a:off x="3378834" y="3835612"/>
            <a:ext cx="628999" cy="6812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Up Arrow 99">
            <a:extLst>
              <a:ext uri="{FF2B5EF4-FFF2-40B4-BE49-F238E27FC236}">
                <a16:creationId xmlns:a16="http://schemas.microsoft.com/office/drawing/2014/main" id="{0F00871D-3846-5F44-8609-82DC70BB4877}"/>
              </a:ext>
            </a:extLst>
          </p:cNvPr>
          <p:cNvSpPr/>
          <p:nvPr/>
        </p:nvSpPr>
        <p:spPr>
          <a:xfrm>
            <a:off x="958463" y="3816363"/>
            <a:ext cx="628999" cy="6812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61AE728-C664-014F-901F-832FAA7A1C28}"/>
              </a:ext>
            </a:extLst>
          </p:cNvPr>
          <p:cNvGrpSpPr/>
          <p:nvPr/>
        </p:nvGrpSpPr>
        <p:grpSpPr>
          <a:xfrm>
            <a:off x="692572" y="1360617"/>
            <a:ext cx="1262063" cy="2430044"/>
            <a:chOff x="838200" y="2027656"/>
            <a:chExt cx="1262063" cy="2430044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A78FC79-881B-0E4A-BF6A-5A6E56BBD648}"/>
                </a:ext>
              </a:extLst>
            </p:cNvPr>
            <p:cNvSpPr/>
            <p:nvPr/>
          </p:nvSpPr>
          <p:spPr>
            <a:xfrm>
              <a:off x="838200" y="2027656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22F718A-00B3-9C4F-934D-4B44E5EAC6B4}"/>
                </a:ext>
              </a:extLst>
            </p:cNvPr>
            <p:cNvGrpSpPr/>
            <p:nvPr/>
          </p:nvGrpSpPr>
          <p:grpSpPr>
            <a:xfrm>
              <a:off x="909063" y="2113384"/>
              <a:ext cx="1101286" cy="1101286"/>
              <a:chOff x="9014265" y="1828800"/>
              <a:chExt cx="1101286" cy="110128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5BBC683-2102-7B4D-98D0-1200F3FD1FC6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1743728-2831-1E48-A804-42C7993F49EA}"/>
                  </a:ext>
                </a:extLst>
              </p:cNvPr>
              <p:cNvSpPr txBox="1"/>
              <p:nvPr/>
            </p:nvSpPr>
            <p:spPr>
              <a:xfrm>
                <a:off x="9374992" y="2168367"/>
                <a:ext cx="50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}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C2CF62C-0338-DD4F-BE08-8D0F36002D66}"/>
                </a:ext>
              </a:extLst>
            </p:cNvPr>
            <p:cNvGrpSpPr/>
            <p:nvPr/>
          </p:nvGrpSpPr>
          <p:grpSpPr>
            <a:xfrm>
              <a:off x="932873" y="3280204"/>
              <a:ext cx="1101286" cy="1101286"/>
              <a:chOff x="9014265" y="1828800"/>
              <a:chExt cx="1101286" cy="1101286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4D87163-3171-D24D-AA01-950F6BAD064C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0423F7E-B2BB-3D43-B968-4B7466E5EF31}"/>
                  </a:ext>
                </a:extLst>
              </p:cNvPr>
              <p:cNvSpPr txBox="1"/>
              <p:nvPr/>
            </p:nvSpPr>
            <p:spPr>
              <a:xfrm>
                <a:off x="9374992" y="2168367"/>
                <a:ext cx="50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}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5B7575-29A5-8E45-996E-9E626224D9C9}"/>
              </a:ext>
            </a:extLst>
          </p:cNvPr>
          <p:cNvGrpSpPr/>
          <p:nvPr/>
        </p:nvGrpSpPr>
        <p:grpSpPr>
          <a:xfrm>
            <a:off x="8046828" y="1388236"/>
            <a:ext cx="1272267" cy="2430044"/>
            <a:chOff x="5950153" y="1498265"/>
            <a:chExt cx="1272267" cy="2430044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84BCDA6D-4322-7C4B-BC5C-51DECFA6454E}"/>
                </a:ext>
              </a:extLst>
            </p:cNvPr>
            <p:cNvSpPr/>
            <p:nvPr/>
          </p:nvSpPr>
          <p:spPr>
            <a:xfrm>
              <a:off x="5950153" y="1498265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9DDFD41-C6B7-BE48-B676-DCBC71F6649A}"/>
                </a:ext>
              </a:extLst>
            </p:cNvPr>
            <p:cNvGrpSpPr/>
            <p:nvPr/>
          </p:nvGrpSpPr>
          <p:grpSpPr>
            <a:xfrm>
              <a:off x="6030541" y="2739237"/>
              <a:ext cx="1101286" cy="1101286"/>
              <a:chOff x="9014265" y="1828800"/>
              <a:chExt cx="1101286" cy="1101286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33CF643-C7B3-C345-8CA0-E52BA27485FE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E17B58C-BF7C-624E-85C5-6AA447BFF3F5}"/>
                  </a:ext>
                </a:extLst>
              </p:cNvPr>
              <p:cNvSpPr txBox="1"/>
              <p:nvPr/>
            </p:nvSpPr>
            <p:spPr>
              <a:xfrm>
                <a:off x="9160676" y="2168367"/>
                <a:ext cx="954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 }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191EE69-01B7-1D43-A882-DBFA3D119166}"/>
                </a:ext>
              </a:extLst>
            </p:cNvPr>
            <p:cNvGrpSpPr/>
            <p:nvPr/>
          </p:nvGrpSpPr>
          <p:grpSpPr>
            <a:xfrm>
              <a:off x="5950154" y="1555649"/>
              <a:ext cx="1272266" cy="1101286"/>
              <a:chOff x="8933878" y="1828800"/>
              <a:chExt cx="1272266" cy="1101286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A453E73-8958-FC41-B4FF-B692F6AD35B5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D83EE81-ABCF-A04E-9C00-084E7D50E969}"/>
                  </a:ext>
                </a:extLst>
              </p:cNvPr>
              <p:cNvSpPr txBox="1"/>
              <p:nvPr/>
            </p:nvSpPr>
            <p:spPr>
              <a:xfrm>
                <a:off x="8933878" y="2168367"/>
                <a:ext cx="1272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{ }</a:t>
                </a:r>
              </a:p>
            </p:txBody>
          </p: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B9788720-08AE-AC45-847D-47327DF9B693}"/>
              </a:ext>
            </a:extLst>
          </p:cNvPr>
          <p:cNvSpPr txBox="1"/>
          <p:nvPr/>
        </p:nvSpPr>
        <p:spPr>
          <a:xfrm>
            <a:off x="6960912" y="1585503"/>
            <a:ext cx="957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Query 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79A74BBC-49E7-F845-8E14-55C9DDA49107}"/>
              </a:ext>
            </a:extLst>
          </p:cNvPr>
          <p:cNvSpPr/>
          <p:nvPr/>
        </p:nvSpPr>
        <p:spPr>
          <a:xfrm>
            <a:off x="7032814" y="2464499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08D48D53-4C0A-CA49-8658-2B427A72D5E4}"/>
              </a:ext>
            </a:extLst>
          </p:cNvPr>
          <p:cNvSpPr/>
          <p:nvPr/>
        </p:nvSpPr>
        <p:spPr>
          <a:xfrm>
            <a:off x="2052365" y="2480231"/>
            <a:ext cx="957263" cy="16481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71EC877-4ABA-9848-8328-AA0327D72100}"/>
              </a:ext>
            </a:extLst>
          </p:cNvPr>
          <p:cNvSpPr txBox="1"/>
          <p:nvPr/>
        </p:nvSpPr>
        <p:spPr>
          <a:xfrm>
            <a:off x="2054733" y="1963844"/>
            <a:ext cx="9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No-op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C0C670B-3D7C-EB41-93E9-3EA42B661719}"/>
              </a:ext>
            </a:extLst>
          </p:cNvPr>
          <p:cNvSpPr txBox="1"/>
          <p:nvPr/>
        </p:nvSpPr>
        <p:spPr>
          <a:xfrm>
            <a:off x="6876082" y="5527461"/>
            <a:ext cx="91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Return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8CAD8E7-CE13-4A42-8756-4CF5943ADBBC}"/>
              </a:ext>
            </a:extLst>
          </p:cNvPr>
          <p:cNvSpPr txBox="1"/>
          <p:nvPr/>
        </p:nvSpPr>
        <p:spPr>
          <a:xfrm>
            <a:off x="6960911" y="1585503"/>
            <a:ext cx="957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Query 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6439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1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4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7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0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3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6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1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4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7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5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8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1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4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7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0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0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2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5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8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1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4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7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0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3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6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9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8" grpId="0"/>
      <p:bldP spid="48" grpId="1"/>
      <p:bldP spid="49" grpId="0"/>
      <p:bldP spid="49" grpId="1"/>
      <p:bldP spid="49" grpId="2"/>
      <p:bldP spid="49" grpId="3"/>
      <p:bldP spid="50" grpId="0"/>
      <p:bldP spid="50" grpId="1"/>
      <p:bldP spid="50" grpId="2"/>
      <p:bldP spid="50" grpId="3"/>
      <p:bldP spid="50" grpId="4"/>
      <p:bldP spid="51" grpId="0"/>
      <p:bldP spid="51" grpId="1"/>
      <p:bldP spid="60" grpId="0" animBg="1"/>
      <p:bldP spid="60" grpId="1" animBg="1"/>
      <p:bldP spid="60" grpId="2" animBg="1"/>
      <p:bldP spid="60" grpId="3" animBg="1"/>
      <p:bldP spid="61" grpId="0"/>
      <p:bldP spid="61" grpId="1"/>
      <p:bldP spid="61" grpId="2"/>
      <p:bldP spid="61" grpId="3"/>
      <p:bldP spid="62" grpId="0" animBg="1"/>
      <p:bldP spid="62" grpId="1" animBg="1"/>
      <p:bldP spid="63" grpId="0"/>
      <p:bldP spid="63" grpId="1"/>
      <p:bldP spid="3" grpId="0" animBg="1"/>
      <p:bldP spid="3" grpId="1" animBg="1"/>
      <p:bldP spid="3" grpId="2" animBg="1"/>
      <p:bldP spid="97" grpId="0" animBg="1"/>
      <p:bldP spid="97" grpId="1" animBg="1"/>
      <p:bldP spid="98" grpId="0" animBg="1"/>
      <p:bldP spid="98" grpId="1" animBg="1"/>
      <p:bldP spid="98" grpId="2" animBg="1"/>
      <p:bldP spid="98" grpId="3" animBg="1"/>
      <p:bldP spid="99" grpId="0" animBg="1"/>
      <p:bldP spid="99" grpId="1" animBg="1"/>
      <p:bldP spid="100" grpId="0" animBg="1"/>
      <p:bldP spid="100" grpId="1" animBg="1"/>
      <p:bldP spid="117" grpId="0"/>
      <p:bldP spid="117" grpId="1"/>
      <p:bldP spid="117" grpId="2"/>
      <p:bldP spid="117" grpId="3"/>
      <p:bldP spid="117" grpId="4"/>
      <p:bldP spid="118" grpId="0" animBg="1"/>
      <p:bldP spid="118" grpId="1" animBg="1"/>
      <p:bldP spid="118" grpId="2" animBg="1"/>
      <p:bldP spid="118" grpId="3" animBg="1"/>
      <p:bldP spid="119" grpId="0" animBg="1"/>
      <p:bldP spid="119" grpId="1" animBg="1"/>
      <p:bldP spid="122" grpId="0"/>
      <p:bldP spid="122" grpId="1"/>
      <p:bldP spid="125" grpId="0"/>
      <p:bldP spid="1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C1D4-9C6B-AB4E-BD04-BA105587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refinement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08A6B-2F92-E54B-A1B9-524981C1326C}"/>
              </a:ext>
            </a:extLst>
          </p:cNvPr>
          <p:cNvGrpSpPr/>
          <p:nvPr/>
        </p:nvGrpSpPr>
        <p:grpSpPr>
          <a:xfrm>
            <a:off x="1872362" y="1498265"/>
            <a:ext cx="1262063" cy="2430044"/>
            <a:chOff x="838200" y="2027656"/>
            <a:chExt cx="1262063" cy="243004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3B5AF4D-C1BF-A140-BA03-D642DC9ADB20}"/>
                </a:ext>
              </a:extLst>
            </p:cNvPr>
            <p:cNvSpPr/>
            <p:nvPr/>
          </p:nvSpPr>
          <p:spPr>
            <a:xfrm>
              <a:off x="838200" y="2027656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11C06D-6D49-2747-8054-EE1797E62B3E}"/>
                </a:ext>
              </a:extLst>
            </p:cNvPr>
            <p:cNvGrpSpPr/>
            <p:nvPr/>
          </p:nvGrpSpPr>
          <p:grpSpPr>
            <a:xfrm>
              <a:off x="909063" y="2113384"/>
              <a:ext cx="1101286" cy="1101286"/>
              <a:chOff x="9014265" y="1828800"/>
              <a:chExt cx="1101286" cy="110128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8D6183E-DA4C-BD40-9F30-D82F43569D11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C5011D-E1ED-2D47-B3FD-D052139189F9}"/>
                  </a:ext>
                </a:extLst>
              </p:cNvPr>
              <p:cNvSpPr txBox="1"/>
              <p:nvPr/>
            </p:nvSpPr>
            <p:spPr>
              <a:xfrm>
                <a:off x="9374992" y="2168367"/>
                <a:ext cx="50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}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EA58C84-CEEC-6440-882B-948981F4F880}"/>
                </a:ext>
              </a:extLst>
            </p:cNvPr>
            <p:cNvGrpSpPr/>
            <p:nvPr/>
          </p:nvGrpSpPr>
          <p:grpSpPr>
            <a:xfrm>
              <a:off x="932873" y="3280204"/>
              <a:ext cx="1101286" cy="1101286"/>
              <a:chOff x="9014265" y="1828800"/>
              <a:chExt cx="1101286" cy="110128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5EF5BA0-31F0-1246-BFBD-088172A6ED20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EEB929-8C57-B244-A7FC-A34178AD3734}"/>
                  </a:ext>
                </a:extLst>
              </p:cNvPr>
              <p:cNvSpPr txBox="1"/>
              <p:nvPr/>
            </p:nvSpPr>
            <p:spPr>
              <a:xfrm>
                <a:off x="9374992" y="2168367"/>
                <a:ext cx="50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}</a:t>
                </a:r>
              </a:p>
            </p:txBody>
          </p:sp>
        </p:grp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ADE89CE-BB1D-0546-A727-DD663D7D8CC4}"/>
              </a:ext>
            </a:extLst>
          </p:cNvPr>
          <p:cNvSpPr/>
          <p:nvPr/>
        </p:nvSpPr>
        <p:spPr>
          <a:xfrm>
            <a:off x="3229098" y="2571573"/>
            <a:ext cx="957263" cy="16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162414-2903-FD42-B11D-026AC83165A1}"/>
              </a:ext>
            </a:extLst>
          </p:cNvPr>
          <p:cNvSpPr txBox="1"/>
          <p:nvPr/>
        </p:nvSpPr>
        <p:spPr>
          <a:xfrm>
            <a:off x="3243386" y="1635218"/>
            <a:ext cx="957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Put (a, 1)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8508769-9B56-3C4A-8605-C47589752B15}"/>
              </a:ext>
            </a:extLst>
          </p:cNvPr>
          <p:cNvSpPr/>
          <p:nvPr/>
        </p:nvSpPr>
        <p:spPr>
          <a:xfrm>
            <a:off x="5593630" y="2581682"/>
            <a:ext cx="957263" cy="16481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0C9792-3DF6-2E4A-B84D-4920AEECF142}"/>
              </a:ext>
            </a:extLst>
          </p:cNvPr>
          <p:cNvSpPr txBox="1"/>
          <p:nvPr/>
        </p:nvSpPr>
        <p:spPr>
          <a:xfrm>
            <a:off x="5593630" y="2004550"/>
            <a:ext cx="9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fsync</a:t>
            </a:r>
            <a:endParaRPr lang="en-US" sz="2400" dirty="0"/>
          </a:p>
        </p:txBody>
      </p:sp>
      <p:pic>
        <p:nvPicPr>
          <p:cNvPr id="37" name="Picture 2" descr="https://lh3.googleusercontent.com/EFpjsGuVexf4Xylx9oZFoD9Q8V068Aq98pBdQjl7noNZOwp9pvEMBm1oNSdP3zRHGH7jLmPmLzpUeSNbzFBSt2rSp4ukEJckrafPv7kfi_XQ-zmzbMTd7Fty7A85dSQviZQD2EoM0rysww">
            <a:extLst>
              <a:ext uri="{FF2B5EF4-FFF2-40B4-BE49-F238E27FC236}">
                <a16:creationId xmlns:a16="http://schemas.microsoft.com/office/drawing/2014/main" id="{93CB9D45-E314-894C-9550-290FD7DF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84" y="1682996"/>
            <a:ext cx="520554" cy="41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F250478-125C-A74F-9111-F20B19F971E3}"/>
              </a:ext>
            </a:extLst>
          </p:cNvPr>
          <p:cNvGrpSpPr/>
          <p:nvPr/>
        </p:nvGrpSpPr>
        <p:grpSpPr>
          <a:xfrm>
            <a:off x="6644419" y="1498265"/>
            <a:ext cx="1262063" cy="2430044"/>
            <a:chOff x="5950153" y="1498265"/>
            <a:chExt cx="1262063" cy="243004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4095EFE-E00D-CA4C-A6F7-0D387A84E8D4}"/>
                </a:ext>
              </a:extLst>
            </p:cNvPr>
            <p:cNvSpPr/>
            <p:nvPr/>
          </p:nvSpPr>
          <p:spPr>
            <a:xfrm>
              <a:off x="5950153" y="1498265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A2B9212-5684-344F-8C3A-8D060F6AD676}"/>
                </a:ext>
              </a:extLst>
            </p:cNvPr>
            <p:cNvGrpSpPr/>
            <p:nvPr/>
          </p:nvGrpSpPr>
          <p:grpSpPr>
            <a:xfrm>
              <a:off x="6030541" y="2739237"/>
              <a:ext cx="1101286" cy="1101286"/>
              <a:chOff x="9014265" y="1828800"/>
              <a:chExt cx="1101286" cy="110128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96DC38A-8011-E74D-A077-E868C7DFAD7E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E640C30-4A68-004C-AABD-39B99BD8107E}"/>
                  </a:ext>
                </a:extLst>
              </p:cNvPr>
              <p:cNvSpPr txBox="1"/>
              <p:nvPr/>
            </p:nvSpPr>
            <p:spPr>
              <a:xfrm>
                <a:off x="9160676" y="2168367"/>
                <a:ext cx="954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 }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5397489-A034-BF49-8217-98B64151602F}"/>
                </a:ext>
              </a:extLst>
            </p:cNvPr>
            <p:cNvGrpSpPr/>
            <p:nvPr/>
          </p:nvGrpSpPr>
          <p:grpSpPr>
            <a:xfrm>
              <a:off x="6030541" y="1555649"/>
              <a:ext cx="1101286" cy="1101286"/>
              <a:chOff x="9014265" y="1828800"/>
              <a:chExt cx="1101286" cy="110128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9A35AB2-A89C-414B-B2F2-B59411C51C76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C6BB69-E8AC-DF40-8EB8-5445DCA7E26B}"/>
                  </a:ext>
                </a:extLst>
              </p:cNvPr>
              <p:cNvSpPr txBox="1"/>
              <p:nvPr/>
            </p:nvSpPr>
            <p:spPr>
              <a:xfrm>
                <a:off x="9160676" y="2168367"/>
                <a:ext cx="954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 }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80E0D82-04E0-4C4C-8D54-ECFA33072EF4}"/>
              </a:ext>
            </a:extLst>
          </p:cNvPr>
          <p:cNvGrpSpPr/>
          <p:nvPr/>
        </p:nvGrpSpPr>
        <p:grpSpPr>
          <a:xfrm>
            <a:off x="4208961" y="1498265"/>
            <a:ext cx="1262063" cy="2430044"/>
            <a:chOff x="3514695" y="1498265"/>
            <a:chExt cx="1262063" cy="243004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5B3D53-D246-FF43-A67A-A7517CE9A103}"/>
                </a:ext>
              </a:extLst>
            </p:cNvPr>
            <p:cNvGrpSpPr/>
            <p:nvPr/>
          </p:nvGrpSpPr>
          <p:grpSpPr>
            <a:xfrm>
              <a:off x="3514695" y="1498265"/>
              <a:ext cx="1262063" cy="2430044"/>
              <a:chOff x="838200" y="2027656"/>
              <a:chExt cx="1262063" cy="2430044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22CB96F-69DE-F540-91FE-E5DCC2F2FC96}"/>
                  </a:ext>
                </a:extLst>
              </p:cNvPr>
              <p:cNvSpPr/>
              <p:nvPr/>
            </p:nvSpPr>
            <p:spPr>
              <a:xfrm>
                <a:off x="838200" y="2027656"/>
                <a:ext cx="1262063" cy="24300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3C988FF-2699-FB47-9DBE-10C0D9264463}"/>
                  </a:ext>
                </a:extLst>
              </p:cNvPr>
              <p:cNvGrpSpPr/>
              <p:nvPr/>
            </p:nvGrpSpPr>
            <p:grpSpPr>
              <a:xfrm>
                <a:off x="909063" y="2113384"/>
                <a:ext cx="1101286" cy="1101286"/>
                <a:chOff x="9014265" y="1828800"/>
                <a:chExt cx="1101286" cy="1101286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E9700BF-3CD8-A14D-8D66-13651CC402D6}"/>
                    </a:ext>
                  </a:extLst>
                </p:cNvPr>
                <p:cNvSpPr/>
                <p:nvPr/>
              </p:nvSpPr>
              <p:spPr>
                <a:xfrm>
                  <a:off x="9014265" y="1828800"/>
                  <a:ext cx="1101286" cy="1101286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0336AE-530C-494F-B609-79FAD145ED52}"/>
                    </a:ext>
                  </a:extLst>
                </p:cNvPr>
                <p:cNvSpPr txBox="1"/>
                <p:nvPr/>
              </p:nvSpPr>
              <p:spPr>
                <a:xfrm>
                  <a:off x="9374992" y="2168367"/>
                  <a:ext cx="5018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{ }</a:t>
                  </a:r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FF2E2-4346-014F-8763-9E2B8D6B3E48}"/>
                </a:ext>
              </a:extLst>
            </p:cNvPr>
            <p:cNvGrpSpPr/>
            <p:nvPr/>
          </p:nvGrpSpPr>
          <p:grpSpPr>
            <a:xfrm>
              <a:off x="3584879" y="2780686"/>
              <a:ext cx="1101286" cy="1101286"/>
              <a:chOff x="9014265" y="1828800"/>
              <a:chExt cx="1101286" cy="110128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49AB9B-3073-4841-BA9E-FD54D8A98FBB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9E7DF7-1C07-3C45-8F75-4C145366D36C}"/>
                  </a:ext>
                </a:extLst>
              </p:cNvPr>
              <p:cNvSpPr txBox="1"/>
              <p:nvPr/>
            </p:nvSpPr>
            <p:spPr>
              <a:xfrm>
                <a:off x="9160676" y="2168367"/>
                <a:ext cx="954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 }</a:t>
                </a:r>
              </a:p>
            </p:txBody>
          </p:sp>
        </p:grp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F7F45E96-FBA2-CC48-A392-F3C5E6CC8386}"/>
              </a:ext>
            </a:extLst>
          </p:cNvPr>
          <p:cNvSpPr/>
          <p:nvPr/>
        </p:nvSpPr>
        <p:spPr>
          <a:xfrm>
            <a:off x="7972504" y="2574528"/>
            <a:ext cx="936812" cy="16481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452108-A83F-154B-8F26-FC18B28FDA8F}"/>
              </a:ext>
            </a:extLst>
          </p:cNvPr>
          <p:cNvSpPr txBox="1"/>
          <p:nvPr/>
        </p:nvSpPr>
        <p:spPr>
          <a:xfrm>
            <a:off x="7780896" y="2063185"/>
            <a:ext cx="131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CRASH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8BB6D15-93D2-754C-9312-7BAB16AB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471" y="1491066"/>
            <a:ext cx="603895" cy="60389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6630B99-ABB8-2F4E-839F-E9E49582E18F}"/>
              </a:ext>
            </a:extLst>
          </p:cNvPr>
          <p:cNvGrpSpPr/>
          <p:nvPr/>
        </p:nvGrpSpPr>
        <p:grpSpPr>
          <a:xfrm>
            <a:off x="8977979" y="1498265"/>
            <a:ext cx="1262063" cy="2430044"/>
            <a:chOff x="5950153" y="1498265"/>
            <a:chExt cx="1262063" cy="2430044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1EECAAF5-7120-024D-ACC1-12211E624284}"/>
                </a:ext>
              </a:extLst>
            </p:cNvPr>
            <p:cNvSpPr/>
            <p:nvPr/>
          </p:nvSpPr>
          <p:spPr>
            <a:xfrm>
              <a:off x="5950153" y="1498265"/>
              <a:ext cx="1262063" cy="2430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F9495B8-079A-1D4A-B6BB-7DA2FD5D81B3}"/>
                </a:ext>
              </a:extLst>
            </p:cNvPr>
            <p:cNvGrpSpPr/>
            <p:nvPr/>
          </p:nvGrpSpPr>
          <p:grpSpPr>
            <a:xfrm>
              <a:off x="6030541" y="2739237"/>
              <a:ext cx="1101286" cy="1101286"/>
              <a:chOff x="9014265" y="1828800"/>
              <a:chExt cx="1101286" cy="110128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BADF3D9-8D95-154E-B7C5-0E59AE4C7826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1D9C31A-AD1F-424F-A224-C3FBEEFCE362}"/>
                  </a:ext>
                </a:extLst>
              </p:cNvPr>
              <p:cNvSpPr txBox="1"/>
              <p:nvPr/>
            </p:nvSpPr>
            <p:spPr>
              <a:xfrm>
                <a:off x="9160676" y="2168367"/>
                <a:ext cx="954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 }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99C7243-8B32-594B-8F6A-23A26CBB0450}"/>
                </a:ext>
              </a:extLst>
            </p:cNvPr>
            <p:cNvGrpSpPr/>
            <p:nvPr/>
          </p:nvGrpSpPr>
          <p:grpSpPr>
            <a:xfrm>
              <a:off x="6030541" y="1555649"/>
              <a:ext cx="1101286" cy="1101286"/>
              <a:chOff x="9014265" y="1828800"/>
              <a:chExt cx="1101286" cy="1101286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738181C-1D2C-704F-9AE8-8D404E8AE4D3}"/>
                  </a:ext>
                </a:extLst>
              </p:cNvPr>
              <p:cNvSpPr/>
              <p:nvPr/>
            </p:nvSpPr>
            <p:spPr>
              <a:xfrm>
                <a:off x="9014265" y="1828800"/>
                <a:ext cx="1101286" cy="1101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53F3469-1F4A-2E41-9BAB-C6B575A53D9D}"/>
                  </a:ext>
                </a:extLst>
              </p:cNvPr>
              <p:cNvSpPr txBox="1"/>
              <p:nvPr/>
            </p:nvSpPr>
            <p:spPr>
              <a:xfrm>
                <a:off x="9160676" y="2168367"/>
                <a:ext cx="954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 a : 1 }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0D56860-90E0-3545-84EE-4802B18B5EE5}"/>
              </a:ext>
            </a:extLst>
          </p:cNvPr>
          <p:cNvGrpSpPr/>
          <p:nvPr/>
        </p:nvGrpSpPr>
        <p:grpSpPr>
          <a:xfrm>
            <a:off x="423498" y="4527588"/>
            <a:ext cx="1664293" cy="1664293"/>
            <a:chOff x="196323" y="4340118"/>
            <a:chExt cx="1664293" cy="166429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1F021DF-9E4E-434C-B448-E42DFC094E3F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6239EBB-3CD3-2D4C-80DE-6F00030ACB0A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A1B1493A-5EA9-2949-843E-6BB362E08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5DC8032-0988-5041-B70B-1F2EAF923C40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0B90F947-B077-C646-8CED-5CA4DC0AB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8725577-88A8-E54E-AA59-9E4A7E8E1534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E1760AEB-AAE8-A24B-9D51-D4CDAD2D1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71A24C7-E9E5-B34D-A633-2DE95350FF12}"/>
              </a:ext>
            </a:extLst>
          </p:cNvPr>
          <p:cNvGrpSpPr/>
          <p:nvPr/>
        </p:nvGrpSpPr>
        <p:grpSpPr>
          <a:xfrm>
            <a:off x="2841159" y="4527587"/>
            <a:ext cx="1664293" cy="1664293"/>
            <a:chOff x="196323" y="4340118"/>
            <a:chExt cx="1664293" cy="166429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00B772-C06B-A64D-8B6C-383B8FD510DC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288A987-B3A6-D34D-B8C3-C1F11781EB43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B193E2DC-9A86-8640-BA30-3D393D950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9998F13-C7ED-0043-9033-1D0114859217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6B2DFF7C-98BE-A74C-BFBD-CC6CC1B5C1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AAAD8A3-34F7-0741-AC87-E255616A8274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561E9901-C34D-2B4D-81AB-6B51C9ACE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BCE91B-B80C-B44E-8ED0-DEADFE73C31A}"/>
              </a:ext>
            </a:extLst>
          </p:cNvPr>
          <p:cNvGrpSpPr/>
          <p:nvPr/>
        </p:nvGrpSpPr>
        <p:grpSpPr>
          <a:xfrm>
            <a:off x="5263853" y="4561214"/>
            <a:ext cx="1664293" cy="1664293"/>
            <a:chOff x="196323" y="4340118"/>
            <a:chExt cx="1664293" cy="166429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09BC85F-C37B-5640-8120-C88E97933D5B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96E9307-7DCF-5B47-81DD-1ADC22BB0D35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AD12A7C-3E16-C34C-8025-D5C2F2791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F19F99A-AACD-0F49-BC09-25673822BEA0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08BE25AE-E130-9945-8833-EC00E4C332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08CF6A39-0DCA-2D43-A6EC-AA526A9CA61E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3983C660-9F6E-7349-98FF-B303AA42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E8C983F-1DFB-4F46-83AB-21137E825BAE}"/>
              </a:ext>
            </a:extLst>
          </p:cNvPr>
          <p:cNvGrpSpPr/>
          <p:nvPr/>
        </p:nvGrpSpPr>
        <p:grpSpPr>
          <a:xfrm>
            <a:off x="7860546" y="4603213"/>
            <a:ext cx="1664293" cy="1664293"/>
            <a:chOff x="196323" y="4340118"/>
            <a:chExt cx="1664293" cy="1664293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ED3BA76-1988-B644-BEEC-7479C2174A4C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34492C8-CED6-784B-A95F-4C544FCAB44D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CD6F65C7-E75E-3943-8A70-7D25813DE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D1490C6-508B-4E46-BABA-CCBAB6334923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D272A717-5175-814F-BD08-7CC8380FFE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49D6B60-697E-0246-9FFC-D04B9947BA04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21CB68C4-0E8A-8C4F-B41C-BAA08EBF5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8FCFE83-3E26-AB4D-BD55-0ADB75393B50}"/>
              </a:ext>
            </a:extLst>
          </p:cNvPr>
          <p:cNvGrpSpPr/>
          <p:nvPr/>
        </p:nvGrpSpPr>
        <p:grpSpPr>
          <a:xfrm>
            <a:off x="10258333" y="4600037"/>
            <a:ext cx="1664293" cy="1664293"/>
            <a:chOff x="196323" y="4340118"/>
            <a:chExt cx="1664293" cy="1664293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339D9D6-2611-B446-A66A-727A78E92F5F}"/>
                </a:ext>
              </a:extLst>
            </p:cNvPr>
            <p:cNvSpPr/>
            <p:nvPr/>
          </p:nvSpPr>
          <p:spPr>
            <a:xfrm>
              <a:off x="196323" y="4340118"/>
              <a:ext cx="1664293" cy="16642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D0DCF58-86E0-ED4D-B9AD-C3A608144C92}"/>
                </a:ext>
              </a:extLst>
            </p:cNvPr>
            <p:cNvGrpSpPr/>
            <p:nvPr/>
          </p:nvGrpSpPr>
          <p:grpSpPr>
            <a:xfrm>
              <a:off x="371433" y="4634970"/>
              <a:ext cx="1262063" cy="1042073"/>
              <a:chOff x="512504" y="4645833"/>
              <a:chExt cx="6513018" cy="2356773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73ED4EE4-28A4-1F48-A0D8-B77200296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504" y="5061449"/>
                <a:ext cx="2914650" cy="1941157"/>
              </a:xfrm>
              <a:prstGeom prst="rect">
                <a:avLst/>
              </a:prstGeom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7C2FC216-ED75-7C44-B5A4-250EFC52AB5A}"/>
                  </a:ext>
                </a:extLst>
              </p:cNvPr>
              <p:cNvGrpSpPr/>
              <p:nvPr/>
            </p:nvGrpSpPr>
            <p:grpSpPr>
              <a:xfrm>
                <a:off x="4668749" y="4645833"/>
                <a:ext cx="2356773" cy="2356773"/>
                <a:chOff x="8301038" y="3150065"/>
                <a:chExt cx="2356773" cy="2356773"/>
              </a:xfrm>
            </p:grpSpPr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1BD8001D-A56B-7247-A2F9-F564E57EFC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01038" y="3150065"/>
                  <a:ext cx="2356773" cy="2356773"/>
                </a:xfrm>
                <a:prstGeom prst="rect">
                  <a:avLst/>
                </a:prstGeom>
              </p:spPr>
            </p:pic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F9771A2-7B25-D84A-8296-7FF2244F598C}"/>
                    </a:ext>
                  </a:extLst>
                </p:cNvPr>
                <p:cNvSpPr/>
                <p:nvPr/>
              </p:nvSpPr>
              <p:spPr>
                <a:xfrm>
                  <a:off x="8301038" y="3150065"/>
                  <a:ext cx="1042987" cy="407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35A88C5-B6A5-5241-967B-497B551E8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0169" y="5860990"/>
                <a:ext cx="1817688" cy="998330"/>
              </a:xfrm>
              <a:prstGeom prst="rect">
                <a:avLst/>
              </a:prstGeom>
            </p:spPr>
          </p:pic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FB2CB13-6E20-984C-9E5E-9E97F058F8E3}"/>
              </a:ext>
            </a:extLst>
          </p:cNvPr>
          <p:cNvCxnSpPr>
            <a:stCxn id="76" idx="0"/>
            <a:endCxn id="20" idx="2"/>
          </p:cNvCxnSpPr>
          <p:nvPr/>
        </p:nvCxnSpPr>
        <p:spPr>
          <a:xfrm flipV="1">
            <a:off x="1255645" y="3928309"/>
            <a:ext cx="1247749" cy="599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047E630-92C1-1F47-890F-34B82E8FAA16}"/>
              </a:ext>
            </a:extLst>
          </p:cNvPr>
          <p:cNvCxnSpPr>
            <a:stCxn id="79" idx="0"/>
            <a:endCxn id="20" idx="2"/>
          </p:cNvCxnSpPr>
          <p:nvPr/>
        </p:nvCxnSpPr>
        <p:spPr>
          <a:xfrm flipH="1" flipV="1">
            <a:off x="2503394" y="3928309"/>
            <a:ext cx="1169912" cy="59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1BA4CEC-FB82-A747-973C-013BA69A58D9}"/>
              </a:ext>
            </a:extLst>
          </p:cNvPr>
          <p:cNvCxnSpPr>
            <a:stCxn id="87" idx="0"/>
            <a:endCxn id="28" idx="2"/>
          </p:cNvCxnSpPr>
          <p:nvPr/>
        </p:nvCxnSpPr>
        <p:spPr>
          <a:xfrm flipH="1" flipV="1">
            <a:off x="4839993" y="3928309"/>
            <a:ext cx="1256007" cy="63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1033E90-8C0F-0844-BEF4-F7C17A0863E6}"/>
              </a:ext>
            </a:extLst>
          </p:cNvPr>
          <p:cNvCxnSpPr>
            <a:stCxn id="95" idx="0"/>
            <a:endCxn id="34" idx="2"/>
          </p:cNvCxnSpPr>
          <p:nvPr/>
        </p:nvCxnSpPr>
        <p:spPr>
          <a:xfrm flipH="1" flipV="1">
            <a:off x="7275451" y="3928309"/>
            <a:ext cx="1417242" cy="67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68B40EE-D3C0-ED43-9DA1-52C319A697D4}"/>
              </a:ext>
            </a:extLst>
          </p:cNvPr>
          <p:cNvCxnSpPr>
            <a:stCxn id="103" idx="0"/>
            <a:endCxn id="61" idx="2"/>
          </p:cNvCxnSpPr>
          <p:nvPr/>
        </p:nvCxnSpPr>
        <p:spPr>
          <a:xfrm flipH="1" flipV="1">
            <a:off x="9609011" y="3928309"/>
            <a:ext cx="1481469" cy="67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13716B99-DF0F-F84D-B7F1-A9FF026B04F0}"/>
              </a:ext>
            </a:extLst>
          </p:cNvPr>
          <p:cNvSpPr/>
          <p:nvPr/>
        </p:nvSpPr>
        <p:spPr>
          <a:xfrm>
            <a:off x="2076250" y="5274007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2F97F7D6-1B54-2241-B8FB-3AD2CEB08D48}"/>
              </a:ext>
            </a:extLst>
          </p:cNvPr>
          <p:cNvSpPr/>
          <p:nvPr/>
        </p:nvSpPr>
        <p:spPr>
          <a:xfrm>
            <a:off x="4500837" y="5253231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1570BE34-64AC-F644-8767-EC3612031175}"/>
              </a:ext>
            </a:extLst>
          </p:cNvPr>
          <p:cNvSpPr/>
          <p:nvPr/>
        </p:nvSpPr>
        <p:spPr>
          <a:xfrm>
            <a:off x="6991408" y="5253231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154DCD66-D073-3C47-A8EE-4ED3CFB2C67A}"/>
              </a:ext>
            </a:extLst>
          </p:cNvPr>
          <p:cNvSpPr/>
          <p:nvPr/>
        </p:nvSpPr>
        <p:spPr>
          <a:xfrm>
            <a:off x="9532612" y="5281293"/>
            <a:ext cx="764909" cy="19161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1754A66-6102-2847-992F-8088165CD0FC}"/>
              </a:ext>
            </a:extLst>
          </p:cNvPr>
          <p:cNvSpPr txBox="1"/>
          <p:nvPr/>
        </p:nvSpPr>
        <p:spPr>
          <a:xfrm>
            <a:off x="2087791" y="5507810"/>
            <a:ext cx="71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56BEBC-9139-9147-9F23-8EC704E0836A}"/>
              </a:ext>
            </a:extLst>
          </p:cNvPr>
          <p:cNvSpPr txBox="1"/>
          <p:nvPr/>
        </p:nvSpPr>
        <p:spPr>
          <a:xfrm>
            <a:off x="4500837" y="5614072"/>
            <a:ext cx="76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</a:t>
            </a:r>
          </a:p>
          <a:p>
            <a:pPr algn="ctr"/>
            <a:r>
              <a:rPr lang="en-US" dirty="0"/>
              <a:t>(a,1)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4ECA762-330F-4645-9D83-1DAD4B2A622F}"/>
              </a:ext>
            </a:extLst>
          </p:cNvPr>
          <p:cNvSpPr txBox="1"/>
          <p:nvPr/>
        </p:nvSpPr>
        <p:spPr>
          <a:xfrm>
            <a:off x="6923531" y="5527461"/>
            <a:ext cx="76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Write back to disk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A28ED0F-913F-CB4F-8EE2-D81497A7EF3F}"/>
              </a:ext>
            </a:extLst>
          </p:cNvPr>
          <p:cNvSpPr txBox="1"/>
          <p:nvPr/>
        </p:nvSpPr>
        <p:spPr>
          <a:xfrm>
            <a:off x="9403882" y="5513009"/>
            <a:ext cx="96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CRASH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6F309D6-8EA9-734E-92D1-A5AC608399B6}"/>
              </a:ext>
            </a:extLst>
          </p:cNvPr>
          <p:cNvSpPr txBox="1"/>
          <p:nvPr/>
        </p:nvSpPr>
        <p:spPr>
          <a:xfrm>
            <a:off x="1418625" y="3892768"/>
            <a:ext cx="1285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B5BB8B5-4F15-BF43-AC2B-296B3BDFBAAF}"/>
              </a:ext>
            </a:extLst>
          </p:cNvPr>
          <p:cNvSpPr txBox="1"/>
          <p:nvPr/>
        </p:nvSpPr>
        <p:spPr>
          <a:xfrm>
            <a:off x="3194459" y="3840523"/>
            <a:ext cx="1285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F663E54-18FA-7A41-9203-B2BA9B77B561}"/>
              </a:ext>
            </a:extLst>
          </p:cNvPr>
          <p:cNvSpPr txBox="1"/>
          <p:nvPr/>
        </p:nvSpPr>
        <p:spPr>
          <a:xfrm>
            <a:off x="5616672" y="3857419"/>
            <a:ext cx="1285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E21510-F872-0148-8009-CCDA5E4C2B1F}"/>
              </a:ext>
            </a:extLst>
          </p:cNvPr>
          <p:cNvSpPr txBox="1"/>
          <p:nvPr/>
        </p:nvSpPr>
        <p:spPr>
          <a:xfrm>
            <a:off x="8147330" y="3873925"/>
            <a:ext cx="1285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51A7AD8-8AD2-8548-85A4-976F6D6565F0}"/>
              </a:ext>
            </a:extLst>
          </p:cNvPr>
          <p:cNvSpPr txBox="1"/>
          <p:nvPr/>
        </p:nvSpPr>
        <p:spPr>
          <a:xfrm>
            <a:off x="10623981" y="3900054"/>
            <a:ext cx="1285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48272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E88D-F8B3-E44C-830A-21ED1A7A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9D896-AE12-2A40-BA66-5318E989AD19}"/>
              </a:ext>
            </a:extLst>
          </p:cNvPr>
          <p:cNvSpPr/>
          <p:nvPr/>
        </p:nvSpPr>
        <p:spPr>
          <a:xfrm>
            <a:off x="3063882" y="1852087"/>
            <a:ext cx="3357562" cy="900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92C3D-3220-A244-B263-2A6318CB5873}"/>
              </a:ext>
            </a:extLst>
          </p:cNvPr>
          <p:cNvSpPr txBox="1"/>
          <p:nvPr/>
        </p:nvSpPr>
        <p:spPr>
          <a:xfrm>
            <a:off x="2967629" y="2042587"/>
            <a:ext cx="36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Desired behavior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B9C020-19A4-C246-8B85-EED5A7DD3278}"/>
              </a:ext>
            </a:extLst>
          </p:cNvPr>
          <p:cNvSpPr/>
          <p:nvPr/>
        </p:nvSpPr>
        <p:spPr>
          <a:xfrm>
            <a:off x="3063881" y="4594623"/>
            <a:ext cx="3357563" cy="900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F111A-B81C-CE4B-93C3-EFCDC0A698FE}"/>
              </a:ext>
            </a:extLst>
          </p:cNvPr>
          <p:cNvSpPr txBox="1"/>
          <p:nvPr/>
        </p:nvSpPr>
        <p:spPr>
          <a:xfrm>
            <a:off x="3063881" y="4785123"/>
            <a:ext cx="335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924E8-5889-2149-B0BF-2758B2A15D37}"/>
              </a:ext>
            </a:extLst>
          </p:cNvPr>
          <p:cNvSpPr/>
          <p:nvPr/>
        </p:nvSpPr>
        <p:spPr>
          <a:xfrm>
            <a:off x="3063881" y="2752199"/>
            <a:ext cx="3357563" cy="184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F092C-4063-6549-A10F-A5E3833376DA}"/>
              </a:ext>
            </a:extLst>
          </p:cNvPr>
          <p:cNvSpPr txBox="1"/>
          <p:nvPr/>
        </p:nvSpPr>
        <p:spPr>
          <a:xfrm>
            <a:off x="3063881" y="3395133"/>
            <a:ext cx="335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2EF49-3B30-4F40-9EF6-C1E00E605DBF}"/>
              </a:ext>
            </a:extLst>
          </p:cNvPr>
          <p:cNvSpPr txBox="1"/>
          <p:nvPr/>
        </p:nvSpPr>
        <p:spPr>
          <a:xfrm>
            <a:off x="1735205" y="2071310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250 lines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94972-4DA2-554D-8A26-8D1EE66C30CD}"/>
              </a:ext>
            </a:extLst>
          </p:cNvPr>
          <p:cNvSpPr txBox="1"/>
          <p:nvPr/>
        </p:nvSpPr>
        <p:spPr>
          <a:xfrm>
            <a:off x="1735205" y="4845974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300 lines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3009C-6DDD-8445-B246-2AD00D5F93A4}"/>
              </a:ext>
            </a:extLst>
          </p:cNvPr>
          <p:cNvSpPr txBox="1"/>
          <p:nvPr/>
        </p:nvSpPr>
        <p:spPr>
          <a:xfrm>
            <a:off x="1526658" y="3428216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6,000 lines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F52C3-F515-B04F-9BF1-088ADAE22366}"/>
              </a:ext>
            </a:extLst>
          </p:cNvPr>
          <p:cNvSpPr txBox="1"/>
          <p:nvPr/>
        </p:nvSpPr>
        <p:spPr>
          <a:xfrm>
            <a:off x="7820973" y="3036054"/>
            <a:ext cx="3221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16,000 lines</a:t>
            </a:r>
          </a:p>
          <a:p>
            <a:pPr algn="ctr"/>
            <a:r>
              <a:rPr lang="en-US" sz="2400" dirty="0"/>
              <a:t>5 layers of refinement</a:t>
            </a:r>
          </a:p>
          <a:p>
            <a:endParaRPr lang="en-US" sz="2400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72286CC5-1520-F044-B174-1F079C28B066}"/>
              </a:ext>
            </a:extLst>
          </p:cNvPr>
          <p:cNvSpPr/>
          <p:nvPr/>
        </p:nvSpPr>
        <p:spPr>
          <a:xfrm>
            <a:off x="7958667" y="1027906"/>
            <a:ext cx="2946400" cy="1724293"/>
          </a:xfrm>
          <a:prstGeom prst="cloud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69BB02-F00B-0A4E-9209-A8681507DAC7}"/>
              </a:ext>
            </a:extLst>
          </p:cNvPr>
          <p:cNvSpPr txBox="1"/>
          <p:nvPr/>
        </p:nvSpPr>
        <p:spPr>
          <a:xfrm>
            <a:off x="8560263" y="1456458"/>
            <a:ext cx="189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Refinement proof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232A70-B688-D944-AE38-6A2EF7DD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167" y="4145424"/>
            <a:ext cx="1905000" cy="157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00BD35-D699-9244-B890-7F4F7B982A8D}"/>
              </a:ext>
            </a:extLst>
          </p:cNvPr>
          <p:cNvSpPr txBox="1"/>
          <p:nvPr/>
        </p:nvSpPr>
        <p:spPr>
          <a:xfrm>
            <a:off x="9152430" y="5758535"/>
            <a:ext cx="2608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Unit tests: 0</a:t>
            </a:r>
          </a:p>
          <a:p>
            <a:r>
              <a:rPr lang="en-US" sz="2400" dirty="0"/>
              <a:t>Integration tests: 0</a:t>
            </a:r>
          </a:p>
        </p:txBody>
      </p:sp>
    </p:spTree>
    <p:extLst>
      <p:ext uri="{BB962C8B-B14F-4D97-AF65-F5344CB8AC3E}">
        <p14:creationId xmlns:p14="http://schemas.microsoft.com/office/powerpoint/2010/main" val="382258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542C-CBA8-0A46-8D9C-84A5EEC3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Purple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F1993-813D-8043-8384-BA1A434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</a:t>
            </a:r>
          </a:p>
          <a:p>
            <a:r>
              <a:rPr lang="en-US" dirty="0" err="1"/>
              <a:t>Beps</a:t>
            </a:r>
            <a:r>
              <a:rPr lang="en-US" dirty="0"/>
              <a:t> tree</a:t>
            </a:r>
          </a:p>
          <a:p>
            <a:r>
              <a:rPr lang="en-US" dirty="0"/>
              <a:t>pivot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98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2DEC8D2E-2495-F14D-9AC0-558D55E3D7BA}"/>
              </a:ext>
            </a:extLst>
          </p:cNvPr>
          <p:cNvSpPr/>
          <p:nvPr/>
        </p:nvSpPr>
        <p:spPr>
          <a:xfrm>
            <a:off x="2682478" y="2672832"/>
            <a:ext cx="6622256" cy="15144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4ADE8A-9560-7544-9893-95B9B6E5B436}"/>
              </a:ext>
            </a:extLst>
          </p:cNvPr>
          <p:cNvSpPr/>
          <p:nvPr/>
        </p:nvSpPr>
        <p:spPr>
          <a:xfrm>
            <a:off x="3328987" y="585788"/>
            <a:ext cx="5329238" cy="15144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3500-CB19-5347-A550-9E29E3A53004}"/>
              </a:ext>
            </a:extLst>
          </p:cNvPr>
          <p:cNvSpPr txBox="1"/>
          <p:nvPr/>
        </p:nvSpPr>
        <p:spPr>
          <a:xfrm>
            <a:off x="3800475" y="1042988"/>
            <a:ext cx="521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Crash-Safe Key-Value Store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1FEC0C-FDBF-7F4D-AD9A-2A1350D76C0A}"/>
              </a:ext>
            </a:extLst>
          </p:cNvPr>
          <p:cNvSpPr/>
          <p:nvPr/>
        </p:nvSpPr>
        <p:spPr>
          <a:xfrm>
            <a:off x="6600826" y="3156229"/>
            <a:ext cx="2286000" cy="6871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93AB9-8644-7140-BC2F-CEE1864402B7}"/>
              </a:ext>
            </a:extLst>
          </p:cNvPr>
          <p:cNvSpPr txBox="1"/>
          <p:nvPr/>
        </p:nvSpPr>
        <p:spPr>
          <a:xfrm>
            <a:off x="7129463" y="3300951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Disk 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57E665-C63A-744F-A6AC-6507A179C3E1}"/>
              </a:ext>
            </a:extLst>
          </p:cNvPr>
          <p:cNvSpPr/>
          <p:nvPr/>
        </p:nvSpPr>
        <p:spPr>
          <a:xfrm>
            <a:off x="3328987" y="3143790"/>
            <a:ext cx="2143126" cy="6995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04E33-0E69-B34D-9EFD-D79A3514F232}"/>
              </a:ext>
            </a:extLst>
          </p:cNvPr>
          <p:cNvSpPr txBox="1"/>
          <p:nvPr/>
        </p:nvSpPr>
        <p:spPr>
          <a:xfrm>
            <a:off x="3529013" y="3300951"/>
            <a:ext cx="17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Model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313DCE-147D-E64A-950D-D42AFB46B6BE}"/>
              </a:ext>
            </a:extLst>
          </p:cNvPr>
          <p:cNvSpPr/>
          <p:nvPr/>
        </p:nvSpPr>
        <p:spPr>
          <a:xfrm>
            <a:off x="3321843" y="5171008"/>
            <a:ext cx="2143126" cy="6995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6FA8F-0229-ED4D-B299-B50F08CF7C80}"/>
              </a:ext>
            </a:extLst>
          </p:cNvPr>
          <p:cNvSpPr/>
          <p:nvPr/>
        </p:nvSpPr>
        <p:spPr>
          <a:xfrm>
            <a:off x="3902951" y="5336116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61AB4E-1D0E-5147-8610-8476FA894E13}"/>
              </a:ext>
            </a:extLst>
          </p:cNvPr>
          <p:cNvSpPr txBox="1"/>
          <p:nvPr/>
        </p:nvSpPr>
        <p:spPr>
          <a:xfrm>
            <a:off x="5257800" y="2828925"/>
            <a:ext cx="167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7BE6-4ECF-9441-B508-235DB2374B19}"/>
              </a:ext>
            </a:extLst>
          </p:cNvPr>
          <p:cNvCxnSpPr/>
          <p:nvPr/>
        </p:nvCxnSpPr>
        <p:spPr>
          <a:xfrm>
            <a:off x="4343400" y="3843339"/>
            <a:ext cx="0" cy="13276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D9DF5D-CBEE-404A-9EDD-61EAC868E0F4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5986463" y="2100263"/>
            <a:ext cx="7143" cy="5704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7C3570-3AE5-E741-8335-8FCC94C02991}"/>
              </a:ext>
            </a:extLst>
          </p:cNvPr>
          <p:cNvSpPr txBox="1"/>
          <p:nvPr/>
        </p:nvSpPr>
        <p:spPr>
          <a:xfrm>
            <a:off x="4343400" y="4411579"/>
            <a:ext cx="225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Hoare Logic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33151F-34C5-0046-BCDE-E94237787F92}"/>
              </a:ext>
            </a:extLst>
          </p:cNvPr>
          <p:cNvSpPr txBox="1"/>
          <p:nvPr/>
        </p:nvSpPr>
        <p:spPr>
          <a:xfrm>
            <a:off x="6096000" y="2229853"/>
            <a:ext cx="357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215116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6AA1-0ADB-504A-B30C-C5BF1CC6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Hoare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80AB-FCE3-024B-9A0A-7A138A728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658"/>
            <a:ext cx="10515600" cy="4351338"/>
          </a:xfrm>
        </p:spPr>
        <p:txBody>
          <a:bodyPr/>
          <a:lstStyle/>
          <a:p>
            <a:r>
              <a:rPr lang="en-US" b="1" dirty="0"/>
              <a:t>Hoare logic</a:t>
            </a:r>
            <a:r>
              <a:rPr lang="en-US" dirty="0"/>
              <a:t> is the standard tool for formally reasoning about program behavior.</a:t>
            </a:r>
          </a:p>
          <a:p>
            <a:pPr lvl="1"/>
            <a:r>
              <a:rPr lang="en-US" dirty="0"/>
              <a:t>Statements in Hoare logic are given by triples (P, </a:t>
            </a:r>
            <a:r>
              <a:rPr lang="en-US" i="1" dirty="0"/>
              <a:t>c</a:t>
            </a:r>
            <a:r>
              <a:rPr lang="en-US" dirty="0"/>
              <a:t>, Q). P and Q are logical statements about the state of the program before and after the execution of program </a:t>
            </a:r>
            <a:r>
              <a:rPr lang="en-US" i="1" dirty="0"/>
              <a:t>c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A0121-918C-444B-8294-CF247ED7B299}"/>
              </a:ext>
            </a:extLst>
          </p:cNvPr>
          <p:cNvSpPr/>
          <p:nvPr/>
        </p:nvSpPr>
        <p:spPr>
          <a:xfrm>
            <a:off x="1473200" y="3776498"/>
            <a:ext cx="643467" cy="105833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7DE42-192C-124B-A9B4-082A918B7FB7}"/>
              </a:ext>
            </a:extLst>
          </p:cNvPr>
          <p:cNvSpPr/>
          <p:nvPr/>
        </p:nvSpPr>
        <p:spPr>
          <a:xfrm>
            <a:off x="9939866" y="3776497"/>
            <a:ext cx="643467" cy="105833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E4FD4FF-A4DF-E04B-BE36-F3AB7A61A45D}"/>
              </a:ext>
            </a:extLst>
          </p:cNvPr>
          <p:cNvSpPr/>
          <p:nvPr/>
        </p:nvSpPr>
        <p:spPr>
          <a:xfrm>
            <a:off x="2404533" y="3776497"/>
            <a:ext cx="7349067" cy="10583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D54FA-D7AB-9042-AC03-2ED64EBEB1C7}"/>
              </a:ext>
            </a:extLst>
          </p:cNvPr>
          <p:cNvSpPr txBox="1"/>
          <p:nvPr/>
        </p:nvSpPr>
        <p:spPr>
          <a:xfrm>
            <a:off x="1473200" y="4074830"/>
            <a:ext cx="64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CD11-292B-844C-8CC7-6FAB769947E6}"/>
              </a:ext>
            </a:extLst>
          </p:cNvPr>
          <p:cNvSpPr txBox="1"/>
          <p:nvPr/>
        </p:nvSpPr>
        <p:spPr>
          <a:xfrm>
            <a:off x="9939866" y="4074830"/>
            <a:ext cx="64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7C368-89C3-E946-B1AA-8C2AF7F7B2B7}"/>
              </a:ext>
            </a:extLst>
          </p:cNvPr>
          <p:cNvSpPr txBox="1"/>
          <p:nvPr/>
        </p:nvSpPr>
        <p:spPr>
          <a:xfrm>
            <a:off x="5486399" y="4074830"/>
            <a:ext cx="64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E5866-90B8-A942-8E7A-7BCF2A73E925}"/>
              </a:ext>
            </a:extLst>
          </p:cNvPr>
          <p:cNvSpPr txBox="1"/>
          <p:nvPr/>
        </p:nvSpPr>
        <p:spPr>
          <a:xfrm>
            <a:off x="524933" y="5018859"/>
            <a:ext cx="25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“Disk is a well-formed filesystem image”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05D13-1808-8446-BE46-B802C9B6DD20}"/>
              </a:ext>
            </a:extLst>
          </p:cNvPr>
          <p:cNvSpPr txBox="1"/>
          <p:nvPr/>
        </p:nvSpPr>
        <p:spPr>
          <a:xfrm>
            <a:off x="9127069" y="5018858"/>
            <a:ext cx="25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“Disk is a well-formed filesystem image”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B6B5-02EF-0C4E-B335-9E7C4E6C6509}"/>
              </a:ext>
            </a:extLst>
          </p:cNvPr>
          <p:cNvSpPr txBox="1"/>
          <p:nvPr/>
        </p:nvSpPr>
        <p:spPr>
          <a:xfrm>
            <a:off x="5071532" y="5018859"/>
            <a:ext cx="201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“Write to a file”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C91662-C634-B448-A2BB-79C46B59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10" y="5740365"/>
            <a:ext cx="1008646" cy="693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D1984C-8B66-E44C-8145-96C5CFE1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276" y="5757310"/>
            <a:ext cx="1008646" cy="6938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0DCF92-8D87-2248-8D3D-377659B21B92}"/>
              </a:ext>
            </a:extLst>
          </p:cNvPr>
          <p:cNvGrpSpPr/>
          <p:nvPr/>
        </p:nvGrpSpPr>
        <p:grpSpPr>
          <a:xfrm>
            <a:off x="5640859" y="5611132"/>
            <a:ext cx="804376" cy="881743"/>
            <a:chOff x="3806973" y="5807031"/>
            <a:chExt cx="804376" cy="8817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1DB8BC-001C-654E-B6F4-4E35DF676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589558">
              <a:off x="3819673" y="5851559"/>
              <a:ext cx="381000" cy="406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6519235-84C5-3744-B6A1-E25BE2DB2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665340">
              <a:off x="4198627" y="5807031"/>
              <a:ext cx="330200" cy="3429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2E2604-A328-FF42-94E9-2EEE8F1DB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7710" y="6326824"/>
              <a:ext cx="444500" cy="2032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85B720C-0C08-5549-B1CE-D699221C5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288898">
              <a:off x="4249399" y="6326824"/>
              <a:ext cx="469900" cy="254000"/>
            </a:xfrm>
            <a:prstGeom prst="rect">
              <a:avLst/>
            </a:prstGeom>
          </p:spPr>
        </p:pic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5A24A56-C9C5-FC47-A886-F087B8F6F8D4}"/>
              </a:ext>
            </a:extLst>
          </p:cNvPr>
          <p:cNvSpPr/>
          <p:nvPr/>
        </p:nvSpPr>
        <p:spPr>
          <a:xfrm>
            <a:off x="2475956" y="5876369"/>
            <a:ext cx="2893541" cy="2892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67C8A7B-731F-2E4D-951D-FA018805D450}"/>
              </a:ext>
            </a:extLst>
          </p:cNvPr>
          <p:cNvSpPr/>
          <p:nvPr/>
        </p:nvSpPr>
        <p:spPr>
          <a:xfrm>
            <a:off x="6745403" y="5890058"/>
            <a:ext cx="2893541" cy="2892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2331408-E192-A44A-A0C0-29872815A770}"/>
              </a:ext>
            </a:extLst>
          </p:cNvPr>
          <p:cNvSpPr/>
          <p:nvPr/>
        </p:nvSpPr>
        <p:spPr>
          <a:xfrm>
            <a:off x="7550331" y="3776497"/>
            <a:ext cx="2195286" cy="10583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380BBDA-94DA-DE42-9EB6-DE096A942358}"/>
              </a:ext>
            </a:extLst>
          </p:cNvPr>
          <p:cNvSpPr/>
          <p:nvPr/>
        </p:nvSpPr>
        <p:spPr>
          <a:xfrm>
            <a:off x="8053895" y="5891090"/>
            <a:ext cx="1585049" cy="2892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0D34DC60-96B5-BD47-B2D6-87B966D824F0}"/>
              </a:ext>
            </a:extLst>
          </p:cNvPr>
          <p:cNvSpPr/>
          <p:nvPr/>
        </p:nvSpPr>
        <p:spPr>
          <a:xfrm>
            <a:off x="7110969" y="3530426"/>
            <a:ext cx="1145597" cy="290383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0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11" grpId="0"/>
      <p:bldP spid="11" grpId="1"/>
      <p:bldP spid="12" grpId="0"/>
      <p:bldP spid="25" grpId="0" animBg="1"/>
      <p:bldP spid="26" grpId="0" animBg="1"/>
      <p:bldP spid="28" grpId="0" animBg="1"/>
      <p:bldP spid="28" grpId="1" animBg="1"/>
      <p:bldP spid="29" grpId="2" animBg="1"/>
      <p:bldP spid="29" grpId="3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C166EBA-A4D9-EF49-B64D-2A673F7527E3}"/>
              </a:ext>
            </a:extLst>
          </p:cNvPr>
          <p:cNvSpPr/>
          <p:nvPr/>
        </p:nvSpPr>
        <p:spPr>
          <a:xfrm>
            <a:off x="500064" y="571500"/>
            <a:ext cx="8886824" cy="51577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64797-2688-A843-A011-18E4D13FAC3F}"/>
              </a:ext>
            </a:extLst>
          </p:cNvPr>
          <p:cNvSpPr txBox="1"/>
          <p:nvPr/>
        </p:nvSpPr>
        <p:spPr>
          <a:xfrm>
            <a:off x="1675642" y="1504755"/>
            <a:ext cx="71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66F7B-9CF9-C646-9B29-14244A42C8FA}"/>
              </a:ext>
            </a:extLst>
          </p:cNvPr>
          <p:cNvSpPr txBox="1"/>
          <p:nvPr/>
        </p:nvSpPr>
        <p:spPr>
          <a:xfrm>
            <a:off x="3757612" y="2728913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 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3201890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78B36DF-9F9D-2D49-9215-D0824745A7C3}"/>
              </a:ext>
            </a:extLst>
          </p:cNvPr>
          <p:cNvSpPr/>
          <p:nvPr/>
        </p:nvSpPr>
        <p:spPr>
          <a:xfrm>
            <a:off x="2682478" y="2672832"/>
            <a:ext cx="6622256" cy="151447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94FCE-9E64-4845-8BCC-BD38724FBACA}"/>
              </a:ext>
            </a:extLst>
          </p:cNvPr>
          <p:cNvSpPr/>
          <p:nvPr/>
        </p:nvSpPr>
        <p:spPr>
          <a:xfrm>
            <a:off x="3328987" y="585788"/>
            <a:ext cx="5329238" cy="151447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1682B-4DEA-434F-9508-88E5B3221385}"/>
              </a:ext>
            </a:extLst>
          </p:cNvPr>
          <p:cNvSpPr txBox="1"/>
          <p:nvPr/>
        </p:nvSpPr>
        <p:spPr>
          <a:xfrm>
            <a:off x="3800475" y="1042988"/>
            <a:ext cx="521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Crash-Safe Key-Value Store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707D37-341D-4549-832D-4682BD7F798A}"/>
              </a:ext>
            </a:extLst>
          </p:cNvPr>
          <p:cNvSpPr/>
          <p:nvPr/>
        </p:nvSpPr>
        <p:spPr>
          <a:xfrm>
            <a:off x="6600826" y="3156229"/>
            <a:ext cx="2286000" cy="68711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9848E-DA12-3641-A1BA-ACCE7C6AF337}"/>
              </a:ext>
            </a:extLst>
          </p:cNvPr>
          <p:cNvSpPr txBox="1"/>
          <p:nvPr/>
        </p:nvSpPr>
        <p:spPr>
          <a:xfrm>
            <a:off x="7129463" y="3300951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Disk Model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C3913C-DB4D-284F-BD7E-A447C72FAAB8}"/>
              </a:ext>
            </a:extLst>
          </p:cNvPr>
          <p:cNvSpPr/>
          <p:nvPr/>
        </p:nvSpPr>
        <p:spPr>
          <a:xfrm>
            <a:off x="3328987" y="3143790"/>
            <a:ext cx="2143126" cy="69954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D7E756-997C-2848-8832-3AF2B5F51A0E}"/>
              </a:ext>
            </a:extLst>
          </p:cNvPr>
          <p:cNvSpPr txBox="1"/>
          <p:nvPr/>
        </p:nvSpPr>
        <p:spPr>
          <a:xfrm>
            <a:off x="3529013" y="3300951"/>
            <a:ext cx="17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Model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08BF2-D98B-4944-95BC-079460C759B5}"/>
              </a:ext>
            </a:extLst>
          </p:cNvPr>
          <p:cNvSpPr/>
          <p:nvPr/>
        </p:nvSpPr>
        <p:spPr>
          <a:xfrm>
            <a:off x="3321843" y="5171008"/>
            <a:ext cx="2143126" cy="69954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BF256-3BA2-C94A-AFFD-A43D3B3DACBE}"/>
              </a:ext>
            </a:extLst>
          </p:cNvPr>
          <p:cNvSpPr/>
          <p:nvPr/>
        </p:nvSpPr>
        <p:spPr>
          <a:xfrm>
            <a:off x="3902951" y="5336116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262611-C02A-C540-AC88-24424C7F17B1}"/>
              </a:ext>
            </a:extLst>
          </p:cNvPr>
          <p:cNvSpPr txBox="1"/>
          <p:nvPr/>
        </p:nvSpPr>
        <p:spPr>
          <a:xfrm>
            <a:off x="5257800" y="2828925"/>
            <a:ext cx="167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374B45-3C5F-8D46-BD63-8E96B3F55E9A}"/>
              </a:ext>
            </a:extLst>
          </p:cNvPr>
          <p:cNvCxnSpPr/>
          <p:nvPr/>
        </p:nvCxnSpPr>
        <p:spPr>
          <a:xfrm>
            <a:off x="4343400" y="3843339"/>
            <a:ext cx="0" cy="13276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340234-F59B-3E42-91D3-E55026E2B8D8}"/>
              </a:ext>
            </a:extLst>
          </p:cNvPr>
          <p:cNvCxnSpPr>
            <a:stCxn id="5" idx="4"/>
          </p:cNvCxnSpPr>
          <p:nvPr/>
        </p:nvCxnSpPr>
        <p:spPr>
          <a:xfrm flipH="1">
            <a:off x="5986463" y="2100263"/>
            <a:ext cx="7143" cy="5704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189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AE30-0BCA-8A4D-8A9A-8AA735C7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39828-410E-DB41-B9FC-0540D60A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state machine approach to system verification is general and allows us to flexibly model disk and crash behavior.</a:t>
            </a:r>
          </a:p>
          <a:p>
            <a:pPr lvl="1"/>
            <a:r>
              <a:rPr lang="en-US" dirty="0"/>
              <a:t>Made it easy to model:</a:t>
            </a:r>
          </a:p>
          <a:p>
            <a:pPr lvl="2"/>
            <a:r>
              <a:rPr lang="en-US" dirty="0"/>
              <a:t>Async IO (IO reordering, etc.)</a:t>
            </a:r>
          </a:p>
          <a:p>
            <a:pPr lvl="2"/>
            <a:r>
              <a:rPr lang="en-US" dirty="0"/>
              <a:t>Disk corruption.</a:t>
            </a:r>
          </a:p>
          <a:p>
            <a:r>
              <a:rPr lang="en-US" dirty="0"/>
              <a:t>Prototype which can do about ~50,000 operations / second</a:t>
            </a:r>
          </a:p>
        </p:txBody>
      </p:sp>
    </p:spTree>
    <p:extLst>
      <p:ext uri="{BB962C8B-B14F-4D97-AF65-F5344CB8AC3E}">
        <p14:creationId xmlns:p14="http://schemas.microsoft.com/office/powerpoint/2010/main" val="251592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A4AD-24AB-9B43-8AC8-3F612967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challenge?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7E814-4E7F-D246-9620-1E9E07554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Safety is paramount for a file system.</a:t>
            </a:r>
          </a:p>
          <a:p>
            <a:r>
              <a:rPr lang="en-US" dirty="0"/>
              <a:t>Hoare logic only lets us make statements about programs with </a:t>
            </a:r>
            <a:r>
              <a:rPr lang="en-US" b="1" dirty="0"/>
              <a:t>run to completion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Makes reasoning about crash-safety awkward.</a:t>
            </a:r>
          </a:p>
        </p:txBody>
      </p:sp>
    </p:spTree>
    <p:extLst>
      <p:ext uri="{BB962C8B-B14F-4D97-AF65-F5344CB8AC3E}">
        <p14:creationId xmlns:p14="http://schemas.microsoft.com/office/powerpoint/2010/main" val="124247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C09D-251B-D948-910B-5AD43AFF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Hoare Logic 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91AEC-64BE-EE48-883A-E9BF01DD7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Hoare logic lets you reason about programs which run to completion.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Hoare logic uses triples (P, </a:t>
            </a:r>
            <a:r>
              <a:rPr lang="en-US" i="1" dirty="0"/>
              <a:t>c</a:t>
            </a:r>
            <a:r>
              <a:rPr lang="en-US" dirty="0"/>
              <a:t>, Q) where</a:t>
            </a:r>
          </a:p>
          <a:p>
            <a:pPr lvl="1"/>
            <a:r>
              <a:rPr lang="en-US" dirty="0"/>
              <a:t>P is a mathematical assertion</a:t>
            </a:r>
          </a:p>
          <a:p>
            <a:pPr lvl="1"/>
            <a:r>
              <a:rPr lang="en-US" i="1" dirty="0"/>
              <a:t>c</a:t>
            </a:r>
            <a:r>
              <a:rPr lang="en-US" dirty="0"/>
              <a:t> is a program</a:t>
            </a:r>
          </a:p>
          <a:p>
            <a:pPr lvl="1"/>
            <a:r>
              <a:rPr lang="en-US" dirty="0"/>
              <a:t>Q is a mathematical assertion</a:t>
            </a:r>
          </a:p>
          <a:p>
            <a:r>
              <a:rPr lang="en-US" dirty="0"/>
              <a:t>The Hoare triple (P, </a:t>
            </a:r>
            <a:r>
              <a:rPr lang="en-US" i="1" dirty="0"/>
              <a:t>c</a:t>
            </a:r>
            <a:r>
              <a:rPr lang="en-US" dirty="0"/>
              <a:t>, Q) says that if P is true, and the program </a:t>
            </a:r>
            <a:r>
              <a:rPr lang="en-US" i="1" dirty="0"/>
              <a:t>c</a:t>
            </a:r>
            <a:r>
              <a:rPr lang="en-US" dirty="0"/>
              <a:t> is executed, then Q will be true.</a:t>
            </a:r>
          </a:p>
          <a:p>
            <a:endParaRPr lang="en-US" dirty="0"/>
          </a:p>
          <a:p>
            <a:r>
              <a:rPr lang="en-US" dirty="0"/>
              <a:t>P = Q = The disk is in a well-formed state.</a:t>
            </a:r>
          </a:p>
          <a:p>
            <a:r>
              <a:rPr lang="en-US" i="1" dirty="0"/>
              <a:t>c</a:t>
            </a:r>
            <a:r>
              <a:rPr lang="en-US" dirty="0"/>
              <a:t> = A big program that manipulates disk state.</a:t>
            </a:r>
          </a:p>
          <a:p>
            <a:endParaRPr lang="en-US" dirty="0"/>
          </a:p>
          <a:p>
            <a:r>
              <a:rPr lang="en-US" dirty="0"/>
              <a:t>Then (P, </a:t>
            </a:r>
            <a:r>
              <a:rPr lang="en-US" i="1" dirty="0"/>
              <a:t>c</a:t>
            </a:r>
            <a:r>
              <a:rPr lang="en-US" dirty="0"/>
              <a:t>, Q) says that the program will leave the disk in a well-formed state, but it says nothing about the state of the program in the middle of </a:t>
            </a:r>
            <a:r>
              <a:rPr lang="en-US" i="1" dirty="0"/>
              <a:t>c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03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C09D-251B-D948-910B-5AD43AFF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Hoare Logic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AA0BA-3053-994B-A2CF-B4382CE9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12" y="1951038"/>
            <a:ext cx="6908800" cy="402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B9C2E-93C8-2442-B3AF-6D89F3FF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487" y="1951038"/>
            <a:ext cx="19050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2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C09D-251B-D948-910B-5AD43AFF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Hoare Logic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BDF04-CA9C-7446-86BE-79574A07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575" y="1536722"/>
            <a:ext cx="6170613" cy="47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6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5081-BC85-064F-BDEB-F5EF158E5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3718"/>
            <a:ext cx="4527176" cy="59032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State of the art</a:t>
            </a:r>
          </a:p>
          <a:p>
            <a:endParaRPr lang="en-US" dirty="0"/>
          </a:p>
          <a:p>
            <a:r>
              <a:rPr lang="en-US" dirty="0"/>
              <a:t>Specialized verification tools</a:t>
            </a:r>
          </a:p>
          <a:p>
            <a:pPr lvl="1"/>
            <a:r>
              <a:rPr lang="en-US" dirty="0"/>
              <a:t>Crash Hoare Logic – crash semantics are baked into the logic</a:t>
            </a:r>
          </a:p>
          <a:p>
            <a:endParaRPr lang="en-US" dirty="0"/>
          </a:p>
          <a:p>
            <a:r>
              <a:rPr lang="en-US" dirty="0"/>
              <a:t>Used to verify conventional (</a:t>
            </a:r>
            <a:r>
              <a:rPr lang="en-US" dirty="0" err="1"/>
              <a:t>inode</a:t>
            </a:r>
            <a:r>
              <a:rPr lang="en-US" dirty="0"/>
              <a:t> based) file systems.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BD055-4225-B544-9A45-56CD0D66D892}"/>
              </a:ext>
            </a:extLst>
          </p:cNvPr>
          <p:cNvSpPr txBox="1"/>
          <p:nvPr/>
        </p:nvSpPr>
        <p:spPr>
          <a:xfrm>
            <a:off x="5688107" y="833718"/>
            <a:ext cx="566569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Our work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Verification methodology with </a:t>
            </a:r>
            <a:r>
              <a:rPr lang="en-US" sz="2800" b="1" dirty="0"/>
              <a:t>flexible</a:t>
            </a:r>
            <a:r>
              <a:rPr lang="en-US" sz="2800" dirty="0"/>
              <a:t> mechanism for modeling crashes.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Implementation is based on </a:t>
            </a:r>
            <a:r>
              <a:rPr lang="en-US" sz="2800" dirty="0" err="1"/>
              <a:t>BetrFS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353C-165B-B240-B165-8A92B867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4A00-1FBB-0D4D-A8CE-8135D2525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Verification methodology with </a:t>
            </a:r>
            <a:r>
              <a:rPr lang="en-US" b="1" dirty="0"/>
              <a:t>flexible</a:t>
            </a:r>
            <a:r>
              <a:rPr lang="en-US" dirty="0"/>
              <a:t> mechanism for modeling crashes.</a:t>
            </a:r>
          </a:p>
          <a:p>
            <a:r>
              <a:rPr lang="en-US" dirty="0"/>
              <a:t>Works with general tools.</a:t>
            </a:r>
          </a:p>
          <a:p>
            <a:r>
              <a:rPr lang="en-US" dirty="0"/>
              <a:t>Made it easy to model:</a:t>
            </a:r>
          </a:p>
          <a:p>
            <a:pPr lvl="1"/>
            <a:r>
              <a:rPr lang="en-US" dirty="0"/>
              <a:t>Async IO (IO reordering, etc.)</a:t>
            </a:r>
          </a:p>
          <a:p>
            <a:pPr lvl="1"/>
            <a:r>
              <a:rPr lang="en-US" dirty="0"/>
              <a:t>Disk corruption.</a:t>
            </a:r>
          </a:p>
          <a:p>
            <a:r>
              <a:rPr lang="en-US" dirty="0"/>
              <a:t>Working prototype</a:t>
            </a:r>
          </a:p>
          <a:p>
            <a:pPr lvl="1"/>
            <a:r>
              <a:rPr lang="en-US" dirty="0"/>
              <a:t>~ 50,000 operations / second</a:t>
            </a:r>
          </a:p>
          <a:p>
            <a:pPr lvl="1"/>
            <a:r>
              <a:rPr lang="en-US" dirty="0"/>
              <a:t>~ 23,000 lines of code</a:t>
            </a:r>
          </a:p>
          <a:p>
            <a:r>
              <a:rPr lang="en-US" dirty="0"/>
              <a:t>Implementation is based on </a:t>
            </a:r>
            <a:r>
              <a:rPr lang="en-US" dirty="0" err="1"/>
              <a:t>BetrFS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8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09EDE42-34B7-4647-9C09-9202E43A48BF}">
  <we:reference id="c6940b2e-18bf-4dbb-ac94-a357e8fe909d" version="2.0.0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10821</TotalTime>
  <Words>1313</Words>
  <Application>Microsoft Macintosh PowerPoint</Application>
  <PresentationFormat>Widescreen</PresentationFormat>
  <Paragraphs>332</Paragraphs>
  <Slides>32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VeriBetrFS: Towards a fast, verified file system</vt:lpstr>
      <vt:lpstr>File systems</vt:lpstr>
      <vt:lpstr>Hoare Logic</vt:lpstr>
      <vt:lpstr>What’s the challenge?</vt:lpstr>
      <vt:lpstr>Extremely brief Hoare Logic introduction</vt:lpstr>
      <vt:lpstr>Extremely brief Hoare Logic introduction</vt:lpstr>
      <vt:lpstr>Extremely brief Hoare Logic introduction</vt:lpstr>
      <vt:lpstr>PowerPoint Presentation</vt:lpstr>
      <vt:lpstr>Our results</vt:lpstr>
      <vt:lpstr>Background: BetrFS</vt:lpstr>
      <vt:lpstr>What’s a Key-Value Store spec look like?</vt:lpstr>
      <vt:lpstr>What about a Crash-Safe Spec?</vt:lpstr>
      <vt:lpstr>So how do we verify things?</vt:lpstr>
      <vt:lpstr>Verification with Dafny</vt:lpstr>
      <vt:lpstr>So how do we verify things?</vt:lpstr>
      <vt:lpstr>TLA</vt:lpstr>
      <vt:lpstr>Verification with Dafny</vt:lpstr>
      <vt:lpstr>We have a specification now … right?</vt:lpstr>
      <vt:lpstr>PowerPoint Presentation</vt:lpstr>
      <vt:lpstr>System State transitions</vt:lpstr>
      <vt:lpstr>We have a specification now!</vt:lpstr>
      <vt:lpstr>PowerPoint Presentation</vt:lpstr>
      <vt:lpstr>How do we know if some execution of the implementation ought to be allowed?</vt:lpstr>
      <vt:lpstr>State machine refinement</vt:lpstr>
      <vt:lpstr>State machine refinement</vt:lpstr>
      <vt:lpstr>State machine refinement</vt:lpstr>
      <vt:lpstr>Implementation</vt:lpstr>
      <vt:lpstr>Purple diagram</vt:lpstr>
      <vt:lpstr>PowerPoint Presentation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VeriBetrFS: Towards a fast, verified filesystem</dc:title>
  <dc:creator>Travis Hance</dc:creator>
  <cp:lastModifiedBy>Travis Hance</cp:lastModifiedBy>
  <cp:revision>83</cp:revision>
  <dcterms:created xsi:type="dcterms:W3CDTF">2019-08-15T17:42:01Z</dcterms:created>
  <dcterms:modified xsi:type="dcterms:W3CDTF">2019-08-23T06:03:39Z</dcterms:modified>
</cp:coreProperties>
</file>